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6" r:id="rId5"/>
    <p:sldMasterId id="2147483677" r:id="rId6"/>
    <p:sldMasterId id="2147483678" r:id="rId7"/>
    <p:sldMasterId id="2147483679"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Lst>
  <p:sldSz cy="5143500" cx="9144000"/>
  <p:notesSz cx="6858000" cy="93138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C4C0C8-F1FF-4C3B-AE7D-8BE68BA48A97}">
  <a:tblStyle styleId="{00C4C0C8-F1FF-4C3B-AE7D-8BE68BA48A9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9A303917-92B4-4F7F-A881-D586008EEEC8}"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0.xml"/><Relationship Id="rId7" Type="http://schemas.openxmlformats.org/officeDocument/2006/relationships/slideMaster" Target="slideMasters/slideMaster3.xml"/><Relationship Id="rId8" Type="http://schemas.openxmlformats.org/officeDocument/2006/relationships/slideMaster" Target="slideMasters/slideMaster4.xml"/><Relationship Id="rId30" Type="http://schemas.openxmlformats.org/officeDocument/2006/relationships/slide" Target="slides/slide21.xml"/><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693"/>
          </a:xfrm>
          <a:prstGeom prst="rect">
            <a:avLst/>
          </a:prstGeom>
          <a:noFill/>
          <a:ln>
            <a:noFill/>
          </a:ln>
        </p:spPr>
        <p:txBody>
          <a:bodyPr anchorCtr="0" anchor="t"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65693"/>
          </a:xfrm>
          <a:prstGeom prst="rect">
            <a:avLst/>
          </a:prstGeom>
          <a:noFill/>
          <a:ln>
            <a:noFill/>
          </a:ln>
        </p:spPr>
        <p:txBody>
          <a:bodyPr anchorCtr="0" anchor="t" bIns="45650" lIns="91325" spcFirstLastPara="1" rIns="91325" wrap="square" tIns="45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6554"/>
            <a:ext cx="2971800" cy="465693"/>
          </a:xfrm>
          <a:prstGeom prst="rect">
            <a:avLst/>
          </a:prstGeom>
          <a:noFill/>
          <a:ln>
            <a:noFill/>
          </a:ln>
        </p:spPr>
        <p:txBody>
          <a:bodyPr anchorCtr="0" anchor="b"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254457fa7_0_136: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37" name="Google Shape;137;g28254457fa7_0_136: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8254457fa7_0_1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8254457fa7_0_1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23" name="Google Shape;223;g28254457fa7_0_1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8254457fa7_0_21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8254457fa7_0_21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30" name="Google Shape;230;g28254457fa7_0_21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b99ccc6b1e_0_105: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b99ccc6b1e_0_105: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36" name="Google Shape;236;g2b99ccc6b1e_0_105: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8254457fa7_0_3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8254457fa7_0_31: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43" name="Google Shape;243;g28254457fa7_0_31: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99ccc6b1e_0_58: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b99ccc6b1e_0_58: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52" name="Google Shape;252;g2b99ccc6b1e_0_58: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8254457fa7_0_38: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8254457fa7_0_38: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61" name="Google Shape;261;g28254457fa7_0_38: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8254457fa7_0_44: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28254457fa7_0_44: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68" name="Google Shape;268;g28254457fa7_0_44: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8254457fa7_0_204: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28254457fa7_0_204: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75" name="Google Shape;275;g28254457fa7_0_204: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b99ccc6b1e_0_137: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b99ccc6b1e_0_137: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84" name="Google Shape;284;g2b99ccc6b1e_0_137: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07ceaad219_0_435: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2" name="Google Shape;292;g207ceaad219_0_435: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293" name="Google Shape;293;g207ceaad219_0_435: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notes"/>
          <p:cNvSpPr/>
          <p:nvPr>
            <p:ph idx="2"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0" name="Google Shape;160;p1:notes"/>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360"/>
              </a:spcBef>
              <a:spcAft>
                <a:spcPts val="0"/>
              </a:spcAft>
              <a:buSzPts val="1400"/>
              <a:buNone/>
            </a:pPr>
            <a:r>
              <a:rPr lang="en-US"/>
              <a:t>need clicker checks</a:t>
            </a:r>
            <a:endParaRPr/>
          </a:p>
        </p:txBody>
      </p:sp>
      <p:sp>
        <p:nvSpPr>
          <p:cNvPr id="161" name="Google Shape;161;p1:notes"/>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b99ccc6b1e_0_15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b99ccc6b1e_0_15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02" name="Google Shape;302;g2b99ccc6b1e_0_15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1c3ea7215d3_0_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2" name="Google Shape;312;g1c3ea7215d3_0_1: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313" name="Google Shape;313;g1c3ea7215d3_0_1: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f16ac9c8ec_0_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0" name="Google Shape;170;g1f16ac9c8ec_0_0: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171" name="Google Shape;171;g1f16ac9c8ec_0_0: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b99ccc6b1e_0_1:notes"/>
          <p:cNvSpPr/>
          <p:nvPr>
            <p:ph idx="2" type="sldImg"/>
          </p:nvPr>
        </p:nvSpPr>
        <p:spPr>
          <a:xfrm>
            <a:off x="381000" y="698539"/>
            <a:ext cx="6096000" cy="34926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b99ccc6b1e_0_1:notes"/>
          <p:cNvSpPr txBox="1"/>
          <p:nvPr>
            <p:ph idx="1" type="body"/>
          </p:nvPr>
        </p:nvSpPr>
        <p:spPr>
          <a:xfrm>
            <a:off x="685800" y="4424079"/>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179" name="Google Shape;179;g2b99ccc6b1e_0_1:notes"/>
          <p:cNvSpPr txBox="1"/>
          <p:nvPr>
            <p:ph idx="12" type="sldNum"/>
          </p:nvPr>
        </p:nvSpPr>
        <p:spPr>
          <a:xfrm>
            <a:off x="3884612" y="8846540"/>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07ceaad219_0_33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5" name="Google Shape;185;g207ceaad219_0_330: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rPr b="1" lang="en-US"/>
              <a:t>Session Title</a:t>
            </a:r>
            <a:r>
              <a:rPr lang="en-US"/>
              <a:t>: Project Based Learning (PBL) for Equity in CS classes</a:t>
            </a:r>
            <a:endParaRPr/>
          </a:p>
          <a:p>
            <a:pPr indent="0" lvl="0" marL="0" rtl="0" algn="l">
              <a:lnSpc>
                <a:spcPct val="100000"/>
              </a:lnSpc>
              <a:spcBef>
                <a:spcPts val="360"/>
              </a:spcBef>
              <a:spcAft>
                <a:spcPts val="0"/>
              </a:spcAft>
              <a:buSzPts val="1400"/>
              <a:buNone/>
            </a:pPr>
            <a:r>
              <a:rPr b="1" lang="en-US"/>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186" name="Google Shape;186;g207ceaad219_0_330: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8254457fa7_0_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8254457fa7_0_0: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193" name="Google Shape;193;g28254457fa7_0_0: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07ceaad219_0_392: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360"/>
              </a:spcBef>
              <a:spcAft>
                <a:spcPts val="0"/>
              </a:spcAft>
              <a:buSzPts val="1400"/>
              <a:buNone/>
            </a:pPr>
            <a:r>
              <a:t/>
            </a:r>
            <a:endParaRPr/>
          </a:p>
        </p:txBody>
      </p:sp>
      <p:sp>
        <p:nvSpPr>
          <p:cNvPr id="200" name="Google Shape;200;g207ceaad219_0_39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b99ccc6b1e_0_49: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360"/>
              </a:spcBef>
              <a:spcAft>
                <a:spcPts val="0"/>
              </a:spcAft>
              <a:buSzPts val="1400"/>
              <a:buNone/>
            </a:pPr>
            <a:r>
              <a:t/>
            </a:r>
            <a:endParaRPr/>
          </a:p>
        </p:txBody>
      </p:sp>
      <p:sp>
        <p:nvSpPr>
          <p:cNvPr id="207" name="Google Shape;207;g2b99ccc6b1e_0_4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8254457fa7_0_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8254457fa7_0_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16" name="Google Shape;216;g28254457fa7_0_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6" name="Google Shape;16;p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12"/>
          <p:cNvSpPr txBox="1"/>
          <p:nvPr>
            <p:ph type="title"/>
          </p:nvPr>
        </p:nvSpPr>
        <p:spPr>
          <a:xfrm>
            <a:off x="457200" y="777478"/>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457200" y="1771650"/>
            <a:ext cx="8229600" cy="2914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7" name="Shape 57"/>
        <p:cNvGrpSpPr/>
        <p:nvPr/>
      </p:nvGrpSpPr>
      <p:grpSpPr>
        <a:xfrm>
          <a:off x="0" y="0"/>
          <a:ext cx="0" cy="0"/>
          <a:chOff x="0" y="0"/>
          <a:chExt cx="0" cy="0"/>
        </a:xfrm>
      </p:grpSpPr>
      <p:sp>
        <p:nvSpPr>
          <p:cNvPr id="58" name="Google Shape;58;p13"/>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13"/>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14"/>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p14"/>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3" name="Google Shape;63;p14"/>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64" name="Shape 64"/>
        <p:cNvGrpSpPr/>
        <p:nvPr/>
      </p:nvGrpSpPr>
      <p:grpSpPr>
        <a:xfrm>
          <a:off x="0" y="0"/>
          <a:ext cx="0" cy="0"/>
          <a:chOff x="0" y="0"/>
          <a:chExt cx="0" cy="0"/>
        </a:xfrm>
      </p:grpSpPr>
      <p:sp>
        <p:nvSpPr>
          <p:cNvPr id="65" name="Google Shape;65;p15"/>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5"/>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67" name="Google Shape;67;p15"/>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68" name="Shape 68"/>
        <p:cNvGrpSpPr/>
        <p:nvPr/>
      </p:nvGrpSpPr>
      <p:grpSpPr>
        <a:xfrm>
          <a:off x="0" y="0"/>
          <a:ext cx="0" cy="0"/>
          <a:chOff x="0" y="0"/>
          <a:chExt cx="0" cy="0"/>
        </a:xfrm>
      </p:grpSpPr>
      <p:sp>
        <p:nvSpPr>
          <p:cNvPr id="69" name="Google Shape;69;p16"/>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0" name="Google Shape;70;p16"/>
          <p:cNvSpPr/>
          <p:nvPr>
            <p:ph idx="2" type="pic"/>
          </p:nvPr>
        </p:nvSpPr>
        <p:spPr>
          <a:xfrm>
            <a:off x="1792288" y="685800"/>
            <a:ext cx="5486400" cy="3086100"/>
          </a:xfrm>
          <a:prstGeom prst="rect">
            <a:avLst/>
          </a:prstGeom>
          <a:noFill/>
          <a:ln>
            <a:noFill/>
          </a:ln>
        </p:spPr>
      </p:sp>
      <p:sp>
        <p:nvSpPr>
          <p:cNvPr id="71" name="Google Shape;71;p16"/>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5" name="Shape 75"/>
        <p:cNvGrpSpPr/>
        <p:nvPr/>
      </p:nvGrpSpPr>
      <p:grpSpPr>
        <a:xfrm>
          <a:off x="0" y="0"/>
          <a:ext cx="0" cy="0"/>
          <a:chOff x="0" y="0"/>
          <a:chExt cx="0" cy="0"/>
        </a:xfrm>
      </p:grpSpPr>
      <p:sp>
        <p:nvSpPr>
          <p:cNvPr id="76" name="Google Shape;76;p18"/>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7" name="Google Shape;77;p18"/>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8" name="Shape 78"/>
        <p:cNvGrpSpPr/>
        <p:nvPr/>
      </p:nvGrpSpPr>
      <p:grpSpPr>
        <a:xfrm>
          <a:off x="0" y="0"/>
          <a:ext cx="0" cy="0"/>
          <a:chOff x="0" y="0"/>
          <a:chExt cx="0" cy="0"/>
        </a:xfrm>
      </p:grpSpPr>
      <p:sp>
        <p:nvSpPr>
          <p:cNvPr id="79" name="Google Shape;79;p19"/>
          <p:cNvSpPr txBox="1"/>
          <p:nvPr>
            <p:ph type="title"/>
          </p:nvPr>
        </p:nvSpPr>
        <p:spPr>
          <a:xfrm>
            <a:off x="457200" y="415326"/>
            <a:ext cx="8229600" cy="488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000"/>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0" name="Google Shape;80;p19"/>
          <p:cNvSpPr txBox="1"/>
          <p:nvPr>
            <p:ph idx="1" type="body"/>
          </p:nvPr>
        </p:nvSpPr>
        <p:spPr>
          <a:xfrm>
            <a:off x="457200" y="994775"/>
            <a:ext cx="8229600" cy="3691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1" name="Shape 81"/>
        <p:cNvGrpSpPr/>
        <p:nvPr/>
      </p:nvGrpSpPr>
      <p:grpSpPr>
        <a:xfrm>
          <a:off x="0" y="0"/>
          <a:ext cx="0" cy="0"/>
          <a:chOff x="0" y="0"/>
          <a:chExt cx="0" cy="0"/>
        </a:xfrm>
      </p:grpSpPr>
      <p:sp>
        <p:nvSpPr>
          <p:cNvPr id="82" name="Google Shape;82;p20"/>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3" name="Google Shape;83;p20"/>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4" name="Shape 84"/>
        <p:cNvGrpSpPr/>
        <p:nvPr/>
      </p:nvGrpSpPr>
      <p:grpSpPr>
        <a:xfrm>
          <a:off x="0" y="0"/>
          <a:ext cx="0" cy="0"/>
          <a:chOff x="0" y="0"/>
          <a:chExt cx="0" cy="0"/>
        </a:xfrm>
      </p:grpSpPr>
      <p:sp>
        <p:nvSpPr>
          <p:cNvPr id="85" name="Google Shape;85;p21"/>
          <p:cNvSpPr txBox="1"/>
          <p:nvPr>
            <p:ph type="title"/>
          </p:nvPr>
        </p:nvSpPr>
        <p:spPr>
          <a:xfrm>
            <a:off x="457200" y="487325"/>
            <a:ext cx="8229600" cy="4908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6" name="Google Shape;86;p21"/>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87" name="Google Shape;87;p21"/>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88" name="Shape 88"/>
        <p:cNvGrpSpPr/>
        <p:nvPr/>
      </p:nvGrpSpPr>
      <p:grpSpPr>
        <a:xfrm>
          <a:off x="0" y="0"/>
          <a:ext cx="0" cy="0"/>
          <a:chOff x="0" y="0"/>
          <a:chExt cx="0" cy="0"/>
        </a:xfrm>
      </p:grpSpPr>
      <p:sp>
        <p:nvSpPr>
          <p:cNvPr id="89" name="Google Shape;89;p22"/>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0" name="Google Shape;90;p22"/>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91" name="Google Shape;91;p22"/>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463951"/>
            <a:ext cx="8229600" cy="4467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3F3F3F"/>
              </a:buClr>
              <a:buSzPts val="10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457200" y="1034075"/>
            <a:ext cx="8229600" cy="36522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rgbClr val="3F3F3F"/>
              </a:buClr>
              <a:buSzPts val="1800"/>
              <a:buChar char="•"/>
              <a:defRPr/>
            </a:lvl1pPr>
            <a:lvl2pPr indent="-342900" lvl="1" marL="914400" algn="l">
              <a:lnSpc>
                <a:spcPct val="100000"/>
              </a:lnSpc>
              <a:spcBef>
                <a:spcPts val="360"/>
              </a:spcBef>
              <a:spcAft>
                <a:spcPts val="0"/>
              </a:spcAft>
              <a:buClr>
                <a:srgbClr val="3F3F3F"/>
              </a:buClr>
              <a:buSzPts val="1800"/>
              <a:buChar char="–"/>
              <a:defRPr/>
            </a:lvl2pPr>
            <a:lvl3pPr indent="-342900" lvl="2" marL="1371600" algn="l">
              <a:lnSpc>
                <a:spcPct val="100000"/>
              </a:lnSpc>
              <a:spcBef>
                <a:spcPts val="360"/>
              </a:spcBef>
              <a:spcAft>
                <a:spcPts val="0"/>
              </a:spcAft>
              <a:buClr>
                <a:srgbClr val="3F3F3F"/>
              </a:buClr>
              <a:buSzPts val="1800"/>
              <a:buChar char="•"/>
              <a:defRPr/>
            </a:lvl3pPr>
            <a:lvl4pPr indent="-342900" lvl="3" marL="1828800" algn="l">
              <a:lnSpc>
                <a:spcPct val="100000"/>
              </a:lnSpc>
              <a:spcBef>
                <a:spcPts val="360"/>
              </a:spcBef>
              <a:spcAft>
                <a:spcPts val="0"/>
              </a:spcAft>
              <a:buClr>
                <a:srgbClr val="3F3F3F"/>
              </a:buClr>
              <a:buSzPts val="1800"/>
              <a:buChar char="–"/>
              <a:defRPr/>
            </a:lvl4pPr>
            <a:lvl5pPr indent="-342900" lvl="4" marL="2286000" algn="l">
              <a:lnSpc>
                <a:spcPct val="100000"/>
              </a:lnSpc>
              <a:spcBef>
                <a:spcPts val="360"/>
              </a:spcBef>
              <a:spcAft>
                <a:spcPts val="0"/>
              </a:spcAft>
              <a:buClr>
                <a:srgbClr val="3F3F3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92" name="Shape 92"/>
        <p:cNvGrpSpPr/>
        <p:nvPr/>
      </p:nvGrpSpPr>
      <p:grpSpPr>
        <a:xfrm>
          <a:off x="0" y="0"/>
          <a:ext cx="0" cy="0"/>
          <a:chOff x="0" y="0"/>
          <a:chExt cx="0" cy="0"/>
        </a:xfrm>
      </p:grpSpPr>
      <p:sp>
        <p:nvSpPr>
          <p:cNvPr id="93" name="Google Shape;93;p23"/>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4" name="Google Shape;94;p23"/>
          <p:cNvSpPr/>
          <p:nvPr>
            <p:ph idx="2" type="pic"/>
          </p:nvPr>
        </p:nvSpPr>
        <p:spPr>
          <a:xfrm>
            <a:off x="1792288" y="685800"/>
            <a:ext cx="5486400" cy="3086100"/>
          </a:xfrm>
          <a:prstGeom prst="rect">
            <a:avLst/>
          </a:prstGeom>
          <a:noFill/>
          <a:ln>
            <a:noFill/>
          </a:ln>
        </p:spPr>
      </p:sp>
      <p:sp>
        <p:nvSpPr>
          <p:cNvPr id="95" name="Google Shape;95;p23"/>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0" name="Shape 100"/>
        <p:cNvGrpSpPr/>
        <p:nvPr/>
      </p:nvGrpSpPr>
      <p:grpSpPr>
        <a:xfrm>
          <a:off x="0" y="0"/>
          <a:ext cx="0" cy="0"/>
          <a:chOff x="0" y="0"/>
          <a:chExt cx="0" cy="0"/>
        </a:xfrm>
      </p:grpSpPr>
      <p:sp>
        <p:nvSpPr>
          <p:cNvPr id="101" name="Google Shape;101;p25"/>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2" name="Google Shape;102;p25"/>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103" name="Google Shape;103;p2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4" name="Shape 104"/>
        <p:cNvGrpSpPr/>
        <p:nvPr/>
      </p:nvGrpSpPr>
      <p:grpSpPr>
        <a:xfrm>
          <a:off x="0" y="0"/>
          <a:ext cx="0" cy="0"/>
          <a:chOff x="0" y="0"/>
          <a:chExt cx="0" cy="0"/>
        </a:xfrm>
      </p:grpSpPr>
      <p:sp>
        <p:nvSpPr>
          <p:cNvPr id="105" name="Google Shape;105;p26"/>
          <p:cNvSpPr txBox="1"/>
          <p:nvPr>
            <p:ph type="title"/>
          </p:nvPr>
        </p:nvSpPr>
        <p:spPr>
          <a:xfrm>
            <a:off x="457200" y="419301"/>
            <a:ext cx="8229600" cy="6372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rgbClr val="3F3F3F"/>
              </a:buClr>
              <a:buSzPts val="1000"/>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p26"/>
          <p:cNvSpPr txBox="1"/>
          <p:nvPr>
            <p:ph idx="1" type="body"/>
          </p:nvPr>
        </p:nvSpPr>
        <p:spPr>
          <a:xfrm>
            <a:off x="457200" y="1128300"/>
            <a:ext cx="8229600" cy="35580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07" name="Google Shape;107;p2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8" name="Shape 108"/>
        <p:cNvGrpSpPr/>
        <p:nvPr/>
      </p:nvGrpSpPr>
      <p:grpSpPr>
        <a:xfrm>
          <a:off x="0" y="0"/>
          <a:ext cx="0" cy="0"/>
          <a:chOff x="0" y="0"/>
          <a:chExt cx="0" cy="0"/>
        </a:xfrm>
      </p:grpSpPr>
      <p:sp>
        <p:nvSpPr>
          <p:cNvPr id="109" name="Google Shape;109;p27"/>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0" name="Google Shape;110;p27"/>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1" name="Google Shape;111;p27"/>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2" name="Shape 112"/>
        <p:cNvGrpSpPr/>
        <p:nvPr/>
      </p:nvGrpSpPr>
      <p:grpSpPr>
        <a:xfrm>
          <a:off x="0" y="0"/>
          <a:ext cx="0" cy="0"/>
          <a:chOff x="0" y="0"/>
          <a:chExt cx="0" cy="0"/>
        </a:xfrm>
      </p:grpSpPr>
      <p:sp>
        <p:nvSpPr>
          <p:cNvPr id="113" name="Google Shape;113;p28"/>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4" name="Google Shape;114;p28"/>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5" name="Shape 115"/>
        <p:cNvGrpSpPr/>
        <p:nvPr/>
      </p:nvGrpSpPr>
      <p:grpSpPr>
        <a:xfrm>
          <a:off x="0" y="0"/>
          <a:ext cx="0" cy="0"/>
          <a:chOff x="0" y="0"/>
          <a:chExt cx="0" cy="0"/>
        </a:xfrm>
      </p:grpSpPr>
      <p:sp>
        <p:nvSpPr>
          <p:cNvPr id="116" name="Google Shape;116;p29"/>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7" name="Google Shape;117;p29"/>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8" name="Google Shape;118;p29"/>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9" name="Google Shape;119;p2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120" name="Shape 120"/>
        <p:cNvGrpSpPr/>
        <p:nvPr/>
      </p:nvGrpSpPr>
      <p:grpSpPr>
        <a:xfrm>
          <a:off x="0" y="0"/>
          <a:ext cx="0" cy="0"/>
          <a:chOff x="0" y="0"/>
          <a:chExt cx="0" cy="0"/>
        </a:xfrm>
      </p:grpSpPr>
      <p:sp>
        <p:nvSpPr>
          <p:cNvPr id="121" name="Google Shape;121;p30"/>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p30"/>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123" name="Google Shape;123;p30"/>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24" name="Google Shape;124;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25" name="Shape 125"/>
        <p:cNvGrpSpPr/>
        <p:nvPr/>
      </p:nvGrpSpPr>
      <p:grpSpPr>
        <a:xfrm>
          <a:off x="0" y="0"/>
          <a:ext cx="0" cy="0"/>
          <a:chOff x="0" y="0"/>
          <a:chExt cx="0" cy="0"/>
        </a:xfrm>
      </p:grpSpPr>
      <p:sp>
        <p:nvSpPr>
          <p:cNvPr id="126" name="Google Shape;126;p31"/>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7" name="Google Shape;127;p31"/>
          <p:cNvSpPr/>
          <p:nvPr>
            <p:ph idx="2" type="pic"/>
          </p:nvPr>
        </p:nvSpPr>
        <p:spPr>
          <a:xfrm>
            <a:off x="1792288" y="685800"/>
            <a:ext cx="5486400" cy="3086100"/>
          </a:xfrm>
          <a:prstGeom prst="rect">
            <a:avLst/>
          </a:prstGeom>
          <a:noFill/>
          <a:ln>
            <a:noFill/>
          </a:ln>
        </p:spPr>
      </p:sp>
      <p:sp>
        <p:nvSpPr>
          <p:cNvPr id="128" name="Google Shape;128;p31"/>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29" name="Google Shape;129;p3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0" name="Shape 130"/>
        <p:cNvGrpSpPr/>
        <p:nvPr/>
      </p:nvGrpSpPr>
      <p:grpSpPr>
        <a:xfrm>
          <a:off x="0" y="0"/>
          <a:ext cx="0" cy="0"/>
          <a:chOff x="0" y="0"/>
          <a:chExt cx="0" cy="0"/>
        </a:xfrm>
      </p:grpSpPr>
      <p:sp>
        <p:nvSpPr>
          <p:cNvPr id="131" name="Google Shape;131;p32"/>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4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2" name="Google Shape;132;p32"/>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3" name="Google Shape;133;p32"/>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4" name="Google Shape;134;p32"/>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4"/>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4"/>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5"/>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6"/>
          <p:cNvSpPr txBox="1"/>
          <p:nvPr>
            <p:ph type="title"/>
          </p:nvPr>
        </p:nvSpPr>
        <p:spPr>
          <a:xfrm>
            <a:off x="384625" y="417300"/>
            <a:ext cx="8229600" cy="6531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
          <p:cNvSpPr txBox="1"/>
          <p:nvPr>
            <p:ph idx="1" type="body"/>
          </p:nvPr>
        </p:nvSpPr>
        <p:spPr>
          <a:xfrm>
            <a:off x="457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6"/>
          <p:cNvSpPr txBox="1"/>
          <p:nvPr>
            <p:ph idx="2" type="body"/>
          </p:nvPr>
        </p:nvSpPr>
        <p:spPr>
          <a:xfrm>
            <a:off x="4648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3" name="Shape 33"/>
        <p:cNvGrpSpPr/>
        <p:nvPr/>
      </p:nvGrpSpPr>
      <p:grpSpPr>
        <a:xfrm>
          <a:off x="0" y="0"/>
          <a:ext cx="0" cy="0"/>
          <a:chOff x="0" y="0"/>
          <a:chExt cx="0" cy="0"/>
        </a:xfrm>
      </p:grpSpPr>
      <p:sp>
        <p:nvSpPr>
          <p:cNvPr id="34" name="Google Shape;34;p7"/>
          <p:cNvSpPr txBox="1"/>
          <p:nvPr>
            <p:ph type="title"/>
          </p:nvPr>
        </p:nvSpPr>
        <p:spPr>
          <a:xfrm>
            <a:off x="420688" y="641510"/>
            <a:ext cx="3008313" cy="8715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3575050" y="920884"/>
            <a:ext cx="5111750" cy="4051166"/>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rgbClr val="3F3F3F"/>
              </a:buClr>
              <a:buSzPts val="3200"/>
              <a:buChar char="•"/>
              <a:defRPr sz="3200"/>
            </a:lvl1pPr>
            <a:lvl2pPr indent="-406400" lvl="1" marL="914400" algn="l">
              <a:lnSpc>
                <a:spcPct val="100000"/>
              </a:lnSpc>
              <a:spcBef>
                <a:spcPts val="560"/>
              </a:spcBef>
              <a:spcAft>
                <a:spcPts val="0"/>
              </a:spcAft>
              <a:buClr>
                <a:srgbClr val="3F3F3F"/>
              </a:buClr>
              <a:buSzPts val="2800"/>
              <a:buChar char="–"/>
              <a:defRPr sz="2800"/>
            </a:lvl2pPr>
            <a:lvl3pPr indent="-381000" lvl="2" marL="1371600" algn="l">
              <a:lnSpc>
                <a:spcPct val="100000"/>
              </a:lnSpc>
              <a:spcBef>
                <a:spcPts val="480"/>
              </a:spcBef>
              <a:spcAft>
                <a:spcPts val="0"/>
              </a:spcAft>
              <a:buClr>
                <a:srgbClr val="3F3F3F"/>
              </a:buClr>
              <a:buSzPts val="2400"/>
              <a:buChar char="•"/>
              <a:defRPr sz="2400"/>
            </a:lvl3pPr>
            <a:lvl4pPr indent="-355600" lvl="3" marL="1828800" algn="l">
              <a:lnSpc>
                <a:spcPct val="100000"/>
              </a:lnSpc>
              <a:spcBef>
                <a:spcPts val="400"/>
              </a:spcBef>
              <a:spcAft>
                <a:spcPts val="0"/>
              </a:spcAft>
              <a:buClr>
                <a:srgbClr val="3F3F3F"/>
              </a:buClr>
              <a:buSzPts val="2000"/>
              <a:buChar char="–"/>
              <a:defRPr sz="2000"/>
            </a:lvl4pPr>
            <a:lvl5pPr indent="-355600" lvl="4" marL="2286000" algn="l">
              <a:lnSpc>
                <a:spcPct val="100000"/>
              </a:lnSpc>
              <a:spcBef>
                <a:spcPts val="400"/>
              </a:spcBef>
              <a:spcAft>
                <a:spcPts val="0"/>
              </a:spcAft>
              <a:buClr>
                <a:srgbClr val="3F3F3F"/>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36" name="Google Shape;36;p7"/>
          <p:cNvSpPr txBox="1"/>
          <p:nvPr>
            <p:ph idx="2" type="body"/>
          </p:nvPr>
        </p:nvSpPr>
        <p:spPr>
          <a:xfrm>
            <a:off x="420688" y="1601629"/>
            <a:ext cx="3008313" cy="314182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37" name="Google Shape;37;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38" name="Shape 38"/>
        <p:cNvGrpSpPr/>
        <p:nvPr/>
      </p:nvGrpSpPr>
      <p:grpSpPr>
        <a:xfrm>
          <a:off x="0" y="0"/>
          <a:ext cx="0" cy="0"/>
          <a:chOff x="0" y="0"/>
          <a:chExt cx="0" cy="0"/>
        </a:xfrm>
      </p:grpSpPr>
      <p:sp>
        <p:nvSpPr>
          <p:cNvPr id="39" name="Google Shape;39;p8"/>
          <p:cNvSpPr txBox="1"/>
          <p:nvPr>
            <p:ph type="title"/>
          </p:nvPr>
        </p:nvSpPr>
        <p:spPr>
          <a:xfrm>
            <a:off x="1792288" y="3829050"/>
            <a:ext cx="5486400" cy="42576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8"/>
          <p:cNvSpPr/>
          <p:nvPr>
            <p:ph idx="2" type="pic"/>
          </p:nvPr>
        </p:nvSpPr>
        <p:spPr>
          <a:xfrm>
            <a:off x="1792288" y="685800"/>
            <a:ext cx="5486400" cy="3086100"/>
          </a:xfrm>
          <a:prstGeom prst="rect">
            <a:avLst/>
          </a:prstGeom>
          <a:noFill/>
          <a:ln>
            <a:noFill/>
          </a:ln>
        </p:spPr>
      </p:sp>
      <p:sp>
        <p:nvSpPr>
          <p:cNvPr id="41" name="Google Shape;41;p8"/>
          <p:cNvSpPr txBox="1"/>
          <p:nvPr>
            <p:ph idx="1" type="body"/>
          </p:nvPr>
        </p:nvSpPr>
        <p:spPr>
          <a:xfrm>
            <a:off x="1792288" y="4254817"/>
            <a:ext cx="5486400" cy="60293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42" name="Google Shape;42;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9"/>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4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9"/>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9"/>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9"/>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1" name="Shape 51"/>
        <p:cNvGrpSpPr/>
        <p:nvPr/>
      </p:nvGrpSpPr>
      <p:grpSpPr>
        <a:xfrm>
          <a:off x="0" y="0"/>
          <a:ext cx="0" cy="0"/>
          <a:chOff x="0" y="0"/>
          <a:chExt cx="0" cy="0"/>
        </a:xfrm>
      </p:grpSpPr>
      <p:sp>
        <p:nvSpPr>
          <p:cNvPr id="52" name="Google Shape;52;p11"/>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3" name="Google Shape;53;p11"/>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10" Type="http://schemas.openxmlformats.org/officeDocument/2006/relationships/theme" Target="../theme/theme2.xml"/><Relationship Id="rId9" Type="http://schemas.openxmlformats.org/officeDocument/2006/relationships/slideLayout" Target="../slideLayouts/slideLayout28.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84625" y="417300"/>
            <a:ext cx="8229600" cy="6531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57200" y="1206051"/>
            <a:ext cx="8229600" cy="33885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48" name="Shape 48"/>
        <p:cNvGrpSpPr/>
        <p:nvPr/>
      </p:nvGrpSpPr>
      <p:grpSpPr>
        <a:xfrm>
          <a:off x="0" y="0"/>
          <a:ext cx="0" cy="0"/>
          <a:chOff x="0" y="0"/>
          <a:chExt cx="0" cy="0"/>
        </a:xfrm>
      </p:grpSpPr>
      <p:sp>
        <p:nvSpPr>
          <p:cNvPr id="49" name="Google Shape;49;p10"/>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0" name="Google Shape;50;p10"/>
          <p:cNvSpPr txBox="1"/>
          <p:nvPr>
            <p:ph idx="1" type="body"/>
          </p:nvPr>
        </p:nvSpPr>
        <p:spPr>
          <a:xfrm>
            <a:off x="457200" y="1679972"/>
            <a:ext cx="8229600" cy="2914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6" r:id="rId2"/>
    <p:sldLayoutId id="2147483657" r:id="rId3"/>
    <p:sldLayoutId id="2147483658" r:id="rId4"/>
    <p:sldLayoutId id="2147483659" r:id="rId5"/>
    <p:sldLayoutId id="2147483660" r:id="rId6"/>
    <p:sldLayoutId id="2147483661"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2" name="Shape 72"/>
        <p:cNvGrpSpPr/>
        <p:nvPr/>
      </p:nvGrpSpPr>
      <p:grpSpPr>
        <a:xfrm>
          <a:off x="0" y="0"/>
          <a:ext cx="0" cy="0"/>
          <a:chOff x="0" y="0"/>
          <a:chExt cx="0" cy="0"/>
        </a:xfrm>
      </p:grpSpPr>
      <p:sp>
        <p:nvSpPr>
          <p:cNvPr id="73" name="Google Shape;73;p17"/>
          <p:cNvSpPr txBox="1"/>
          <p:nvPr>
            <p:ph type="title"/>
          </p:nvPr>
        </p:nvSpPr>
        <p:spPr>
          <a:xfrm>
            <a:off x="457200" y="487325"/>
            <a:ext cx="8229600" cy="4908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7"/>
          <p:cNvSpPr txBox="1"/>
          <p:nvPr>
            <p:ph idx="1" type="body"/>
          </p:nvPr>
        </p:nvSpPr>
        <p:spPr>
          <a:xfrm>
            <a:off x="457200" y="1135351"/>
            <a:ext cx="8229600" cy="34593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6" name="Shape 96"/>
        <p:cNvGrpSpPr/>
        <p:nvPr/>
      </p:nvGrpSpPr>
      <p:grpSpPr>
        <a:xfrm>
          <a:off x="0" y="0"/>
          <a:ext cx="0" cy="0"/>
          <a:chOff x="0" y="0"/>
          <a:chExt cx="0" cy="0"/>
        </a:xfrm>
      </p:grpSpPr>
      <p:sp>
        <p:nvSpPr>
          <p:cNvPr id="97" name="Google Shape;97;p24"/>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8" name="Google Shape;98;p24"/>
          <p:cNvSpPr txBox="1"/>
          <p:nvPr>
            <p:ph idx="1" type="body"/>
          </p:nvPr>
        </p:nvSpPr>
        <p:spPr>
          <a:xfrm>
            <a:off x="457200" y="1679972"/>
            <a:ext cx="8229600" cy="2914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9" name="Google Shape;99;p24"/>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 Id="rId3" Type="http://schemas.openxmlformats.org/officeDocument/2006/relationships/image" Target="../media/image15.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png"/><Relationship Id="rId4"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3"/>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40" name="Google Shape;140;p33"/>
          <p:cNvSpPr/>
          <p:nvPr/>
        </p:nvSpPr>
        <p:spPr>
          <a:xfrm>
            <a:off x="2465800" y="89592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3"/>
          <p:cNvSpPr/>
          <p:nvPr/>
        </p:nvSpPr>
        <p:spPr>
          <a:xfrm>
            <a:off x="2678613" y="327940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3"/>
          <p:cNvSpPr/>
          <p:nvPr/>
        </p:nvSpPr>
        <p:spPr>
          <a:xfrm>
            <a:off x="4005950" y="3932800"/>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3"/>
          <p:cNvSpPr/>
          <p:nvPr/>
        </p:nvSpPr>
        <p:spPr>
          <a:xfrm>
            <a:off x="115250" y="121730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3"/>
          <p:cNvSpPr/>
          <p:nvPr/>
        </p:nvSpPr>
        <p:spPr>
          <a:xfrm>
            <a:off x="2073488" y="241345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3"/>
          <p:cNvSpPr/>
          <p:nvPr/>
        </p:nvSpPr>
        <p:spPr>
          <a:xfrm>
            <a:off x="571400" y="2413450"/>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3"/>
          <p:cNvSpPr/>
          <p:nvPr/>
        </p:nvSpPr>
        <p:spPr>
          <a:xfrm>
            <a:off x="2971300" y="36980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3"/>
          <p:cNvSpPr/>
          <p:nvPr/>
        </p:nvSpPr>
        <p:spPr>
          <a:xfrm>
            <a:off x="470600" y="3022600"/>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3"/>
          <p:cNvSpPr/>
          <p:nvPr/>
        </p:nvSpPr>
        <p:spPr>
          <a:xfrm>
            <a:off x="3758025" y="2920138"/>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3"/>
          <p:cNvSpPr/>
          <p:nvPr/>
        </p:nvSpPr>
        <p:spPr>
          <a:xfrm>
            <a:off x="2149275" y="4351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33"/>
          <p:cNvSpPr/>
          <p:nvPr/>
        </p:nvSpPr>
        <p:spPr>
          <a:xfrm>
            <a:off x="2810600" y="241345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33"/>
          <p:cNvSpPr txBox="1"/>
          <p:nvPr>
            <p:ph type="title"/>
          </p:nvPr>
        </p:nvSpPr>
        <p:spPr>
          <a:xfrm>
            <a:off x="132975" y="1826800"/>
            <a:ext cx="4191600" cy="637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b="1" lang="en-US" sz="7100">
                <a:solidFill>
                  <a:schemeClr val="dk1"/>
                </a:solidFill>
                <a:latin typeface="Dancing Script"/>
                <a:ea typeface="Dancing Script"/>
                <a:cs typeface="Dancing Script"/>
                <a:sym typeface="Dancing Script"/>
              </a:rPr>
              <a:t>Welcome!</a:t>
            </a:r>
            <a:endParaRPr b="1" sz="7100">
              <a:solidFill>
                <a:schemeClr val="dk1"/>
              </a:solidFill>
              <a:latin typeface="Dancing Script"/>
              <a:ea typeface="Dancing Script"/>
              <a:cs typeface="Dancing Script"/>
              <a:sym typeface="Dancing Script"/>
            </a:endParaRPr>
          </a:p>
        </p:txBody>
      </p:sp>
      <p:sp>
        <p:nvSpPr>
          <p:cNvPr id="152" name="Google Shape;152;p33"/>
          <p:cNvSpPr/>
          <p:nvPr/>
        </p:nvSpPr>
        <p:spPr>
          <a:xfrm>
            <a:off x="406550" y="54442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33"/>
          <p:cNvSpPr/>
          <p:nvPr/>
        </p:nvSpPr>
        <p:spPr>
          <a:xfrm>
            <a:off x="870375" y="4351413"/>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3"/>
          <p:cNvSpPr/>
          <p:nvPr/>
        </p:nvSpPr>
        <p:spPr>
          <a:xfrm>
            <a:off x="1607475" y="771725"/>
            <a:ext cx="1242600" cy="1167000"/>
          </a:xfrm>
          <a:prstGeom prst="ellipse">
            <a:avLst/>
          </a:prstGeom>
          <a:solidFill>
            <a:srgbClr val="BF5700">
              <a:alpha val="3036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3"/>
          <p:cNvSpPr/>
          <p:nvPr/>
        </p:nvSpPr>
        <p:spPr>
          <a:xfrm>
            <a:off x="1899050" y="3440775"/>
            <a:ext cx="489600" cy="4116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157" name="Google Shape;157;p33"/>
          <p:cNvSpPr txBox="1"/>
          <p:nvPr/>
        </p:nvSpPr>
        <p:spPr>
          <a:xfrm>
            <a:off x="5321850" y="980650"/>
            <a:ext cx="3078600" cy="769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1900">
                <a:latin typeface="Calibri"/>
                <a:ea typeface="Calibri"/>
                <a:cs typeface="Calibri"/>
                <a:sym typeface="Calibri"/>
              </a:rPr>
              <a:t>Question of the Day:</a:t>
            </a:r>
            <a:endParaRPr b="1" sz="1900">
              <a:latin typeface="Calibri"/>
              <a:ea typeface="Calibri"/>
              <a:cs typeface="Calibri"/>
              <a:sym typeface="Calibri"/>
            </a:endParaRPr>
          </a:p>
          <a:p>
            <a:pPr indent="0" lvl="0" marL="0" rtl="0" algn="ctr">
              <a:spcBef>
                <a:spcPts val="0"/>
              </a:spcBef>
              <a:spcAft>
                <a:spcPts val="0"/>
              </a:spcAft>
              <a:buNone/>
            </a:pPr>
            <a:r>
              <a:rPr lang="en-US" sz="1900">
                <a:latin typeface="Calibri"/>
                <a:ea typeface="Calibri"/>
                <a:cs typeface="Calibri"/>
                <a:sym typeface="Calibri"/>
              </a:rPr>
              <a:t>TBD</a:t>
            </a:r>
            <a:endParaRPr sz="19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2"/>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Using Boolean Variables</a:t>
            </a:r>
            <a:endParaRPr/>
          </a:p>
        </p:txBody>
      </p:sp>
      <p:sp>
        <p:nvSpPr>
          <p:cNvPr id="226" name="Google Shape;226;p42"/>
          <p:cNvSpPr txBox="1"/>
          <p:nvPr>
            <p:ph idx="1" type="body"/>
          </p:nvPr>
        </p:nvSpPr>
        <p:spPr>
          <a:xfrm>
            <a:off x="332250" y="994775"/>
            <a:ext cx="8229600" cy="4000500"/>
          </a:xfrm>
          <a:prstGeom prst="rect">
            <a:avLst/>
          </a:prstGeom>
        </p:spPr>
        <p:txBody>
          <a:bodyPr anchorCtr="0" anchor="t" bIns="45700" lIns="91425" spcFirstLastPara="1" rIns="91425" wrap="square" tIns="45700">
            <a:normAutofit fontScale="77500" lnSpcReduction="20000"/>
          </a:bodyPr>
          <a:lstStyle/>
          <a:p>
            <a:pPr indent="0" lvl="0" marL="0" rtl="0" algn="l">
              <a:lnSpc>
                <a:spcPct val="115000"/>
              </a:lnSpc>
              <a:spcBef>
                <a:spcPts val="0"/>
              </a:spcBef>
              <a:spcAft>
                <a:spcPts val="0"/>
              </a:spcAft>
              <a:buNone/>
            </a:pPr>
            <a:r>
              <a:rPr i="1" lang="en-US" sz="2100">
                <a:solidFill>
                  <a:schemeClr val="dk1"/>
                </a:solidFill>
                <a:latin typeface="Arial"/>
                <a:ea typeface="Arial"/>
                <a:cs typeface="Arial"/>
                <a:sym typeface="Arial"/>
              </a:rPr>
              <a:t>WARNING: This is a ridiculous example. I left it in as ridiculous on purpose. </a:t>
            </a:r>
            <a:endParaRPr i="1" sz="2100">
              <a:solidFill>
                <a:schemeClr val="dk1"/>
              </a:solidFill>
              <a:latin typeface="Arial"/>
              <a:ea typeface="Arial"/>
              <a:cs typeface="Arial"/>
              <a:sym typeface="Arial"/>
            </a:endParaRPr>
          </a:p>
          <a:p>
            <a:pPr indent="0" lvl="0" marL="0" rtl="0" algn="l">
              <a:lnSpc>
                <a:spcPct val="115000"/>
              </a:lnSpc>
              <a:spcBef>
                <a:spcPts val="0"/>
              </a:spcBef>
              <a:spcAft>
                <a:spcPts val="0"/>
              </a:spcAft>
              <a:buNone/>
            </a:pPr>
            <a:r>
              <a:t/>
            </a:r>
            <a:endParaRPr i="1" sz="21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ct val="52380"/>
              <a:buFont typeface="Arial"/>
              <a:buNone/>
            </a:pPr>
            <a:r>
              <a:rPr lang="en-US" sz="2100">
                <a:solidFill>
                  <a:schemeClr val="dk1"/>
                </a:solidFill>
                <a:latin typeface="Arial"/>
                <a:ea typeface="Arial"/>
                <a:cs typeface="Arial"/>
                <a:sym typeface="Arial"/>
              </a:rPr>
              <a:t>Why is type boolean useful?</a:t>
            </a:r>
            <a:endParaRPr sz="2100">
              <a:solidFill>
                <a:schemeClr val="dk1"/>
              </a:solidFill>
              <a:latin typeface="Arial"/>
              <a:ea typeface="Arial"/>
              <a:cs typeface="Arial"/>
              <a:sym typeface="Arial"/>
            </a:endParaRPr>
          </a:p>
          <a:p>
            <a:pPr indent="-322103" lvl="0" marL="457200" rtl="0" algn="l">
              <a:lnSpc>
                <a:spcPct val="115000"/>
              </a:lnSpc>
              <a:spcBef>
                <a:spcPts val="440"/>
              </a:spcBef>
              <a:spcAft>
                <a:spcPts val="0"/>
              </a:spcAft>
              <a:buClr>
                <a:schemeClr val="dk1"/>
              </a:buClr>
              <a:buSzPct val="100000"/>
              <a:buFont typeface="Arial"/>
              <a:buChar char="•"/>
            </a:pPr>
            <a:r>
              <a:rPr lang="en-US" sz="1900">
                <a:solidFill>
                  <a:schemeClr val="dk1"/>
                </a:solidFill>
                <a:latin typeface="Arial"/>
                <a:ea typeface="Arial"/>
                <a:cs typeface="Arial"/>
                <a:sym typeface="Arial"/>
              </a:rPr>
              <a:t>Can capture a complex logical test result and use it later</a:t>
            </a:r>
            <a:endParaRPr sz="1900">
              <a:solidFill>
                <a:schemeClr val="dk1"/>
              </a:solidFill>
              <a:latin typeface="Arial"/>
              <a:ea typeface="Arial"/>
              <a:cs typeface="Arial"/>
              <a:sym typeface="Arial"/>
            </a:endParaRPr>
          </a:p>
          <a:p>
            <a:pPr indent="-322103" lvl="0" marL="457200" rtl="0" algn="l">
              <a:lnSpc>
                <a:spcPct val="115000"/>
              </a:lnSpc>
              <a:spcBef>
                <a:spcPts val="0"/>
              </a:spcBef>
              <a:spcAft>
                <a:spcPts val="0"/>
              </a:spcAft>
              <a:buClr>
                <a:schemeClr val="dk1"/>
              </a:buClr>
              <a:buSzPct val="100000"/>
              <a:buFont typeface="Arial"/>
              <a:buChar char="•"/>
            </a:pPr>
            <a:r>
              <a:rPr lang="en-US" sz="1900">
                <a:solidFill>
                  <a:schemeClr val="dk1"/>
                </a:solidFill>
                <a:latin typeface="Arial"/>
                <a:ea typeface="Arial"/>
                <a:cs typeface="Arial"/>
                <a:sym typeface="Arial"/>
              </a:rPr>
              <a:t>Can write a method that does a complex test and returns it</a:t>
            </a:r>
            <a:endParaRPr sz="1900">
              <a:solidFill>
                <a:schemeClr val="dk1"/>
              </a:solidFill>
              <a:latin typeface="Arial"/>
              <a:ea typeface="Arial"/>
              <a:cs typeface="Arial"/>
              <a:sym typeface="Arial"/>
            </a:endParaRPr>
          </a:p>
          <a:p>
            <a:pPr indent="-322103" lvl="0" marL="457200" rtl="0" algn="l">
              <a:lnSpc>
                <a:spcPct val="115000"/>
              </a:lnSpc>
              <a:spcBef>
                <a:spcPts val="0"/>
              </a:spcBef>
              <a:spcAft>
                <a:spcPts val="0"/>
              </a:spcAft>
              <a:buClr>
                <a:schemeClr val="dk1"/>
              </a:buClr>
              <a:buSzPct val="100000"/>
              <a:buFont typeface="Arial"/>
              <a:buChar char="•"/>
            </a:pPr>
            <a:r>
              <a:rPr lang="en-US" sz="1900">
                <a:solidFill>
                  <a:schemeClr val="dk1"/>
                </a:solidFill>
                <a:latin typeface="Arial"/>
                <a:ea typeface="Arial"/>
                <a:cs typeface="Arial"/>
                <a:sym typeface="Arial"/>
              </a:rPr>
              <a:t>Makes code more readable</a:t>
            </a:r>
            <a:endParaRPr sz="1900">
              <a:solidFill>
                <a:schemeClr val="dk1"/>
              </a:solidFill>
              <a:latin typeface="Arial"/>
              <a:ea typeface="Arial"/>
              <a:cs typeface="Arial"/>
              <a:sym typeface="Arial"/>
            </a:endParaRPr>
          </a:p>
          <a:p>
            <a:pPr indent="-322103" lvl="0" marL="457200" rtl="0" algn="l">
              <a:lnSpc>
                <a:spcPct val="115000"/>
              </a:lnSpc>
              <a:spcBef>
                <a:spcPts val="0"/>
              </a:spcBef>
              <a:spcAft>
                <a:spcPts val="0"/>
              </a:spcAft>
              <a:buClr>
                <a:schemeClr val="dk1"/>
              </a:buClr>
              <a:buSzPct val="100000"/>
              <a:buFont typeface="Arial"/>
              <a:buChar char="•"/>
            </a:pPr>
            <a:r>
              <a:rPr lang="en-US" sz="1900">
                <a:solidFill>
                  <a:schemeClr val="dk1"/>
                </a:solidFill>
                <a:latin typeface="Arial"/>
                <a:ea typeface="Arial"/>
                <a:cs typeface="Arial"/>
                <a:sym typeface="Arial"/>
              </a:rPr>
              <a:t>Can pass around the result of a logical test (as param/return)</a:t>
            </a:r>
            <a:endParaRPr sz="1900">
              <a:solidFill>
                <a:schemeClr val="dk1"/>
              </a:solidFill>
              <a:latin typeface="Courier New"/>
              <a:ea typeface="Courier New"/>
              <a:cs typeface="Courier New"/>
              <a:sym typeface="Courier New"/>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boolean goodAge    = age &gt;= 12 &amp;&amp; age &lt; 29;</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boolean goodHeight = height &gt;= 78 &amp;&amp; height &lt; 84;</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boolean rich       = salary &gt;= 100000.0;</a:t>
            </a:r>
            <a:endParaRPr sz="1900">
              <a:solidFill>
                <a:schemeClr val="dk1"/>
              </a:solidFill>
              <a:latin typeface="Tahoma"/>
              <a:ea typeface="Tahoma"/>
              <a:cs typeface="Tahoma"/>
              <a:sym typeface="Tahoma"/>
            </a:endParaRPr>
          </a:p>
          <a:p>
            <a:pPr indent="-246062" lvl="1" marL="639762" rtl="0" algn="l">
              <a:lnSpc>
                <a:spcPct val="115000"/>
              </a:lnSpc>
              <a:spcBef>
                <a:spcPts val="160"/>
              </a:spcBef>
              <a:spcAft>
                <a:spcPts val="0"/>
              </a:spcAft>
              <a:buClr>
                <a:schemeClr val="dk1"/>
              </a:buClr>
              <a:buSzPct val="160000"/>
              <a:buFont typeface="Tahoma"/>
              <a:buNone/>
            </a:pPr>
            <a:r>
              <a:t/>
            </a:r>
            <a:endParaRPr sz="500">
              <a:solidFill>
                <a:schemeClr val="dk1"/>
              </a:solidFill>
              <a:latin typeface="Courier New"/>
              <a:ea typeface="Courier New"/>
              <a:cs typeface="Courier New"/>
              <a:sym typeface="Courier New"/>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if (</a:t>
            </a:r>
            <a:r>
              <a:rPr b="1" lang="en-US" sz="1700">
                <a:solidFill>
                  <a:srgbClr val="003399"/>
                </a:solidFill>
                <a:latin typeface="Courier New"/>
                <a:ea typeface="Courier New"/>
                <a:cs typeface="Courier New"/>
                <a:sym typeface="Courier New"/>
              </a:rPr>
              <a:t>(goodAge &amp;&amp; goodHeight) || rich</a:t>
            </a:r>
            <a:r>
              <a:rPr lang="en-US" sz="1700">
                <a:solidFill>
                  <a:schemeClr val="dk1"/>
                </a:solidFill>
                <a:latin typeface="Courier New"/>
                <a:ea typeface="Courier New"/>
                <a:cs typeface="Courier New"/>
                <a:sym typeface="Courier New"/>
              </a:rPr>
              <a:t>) {</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    System.out.println("Okay, let's go out!");</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 else {</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    System.out.println("It's not you, it's me...");</a:t>
            </a:r>
            <a:endParaRPr sz="1900">
              <a:solidFill>
                <a:schemeClr val="dk1"/>
              </a:solidFill>
              <a:latin typeface="Tahoma"/>
              <a:ea typeface="Tahoma"/>
              <a:cs typeface="Tahoma"/>
              <a:sym typeface="Tahoma"/>
            </a:endParaRPr>
          </a:p>
          <a:p>
            <a:pPr indent="-246062" lvl="1" marL="639762" rtl="0" algn="l">
              <a:lnSpc>
                <a:spcPct val="115000"/>
              </a:lnSpc>
              <a:spcBef>
                <a:spcPts val="400"/>
              </a:spcBef>
              <a:spcAft>
                <a:spcPts val="0"/>
              </a:spcAft>
              <a:buClr>
                <a:schemeClr val="dk1"/>
              </a:buClr>
              <a:buSzPct val="117647"/>
              <a:buFont typeface="Courier New"/>
              <a:buNone/>
            </a:pPr>
            <a:r>
              <a:rPr lang="en-US" sz="1700">
                <a:solidFill>
                  <a:schemeClr val="dk1"/>
                </a:solidFill>
                <a:latin typeface="Courier New"/>
                <a:ea typeface="Courier New"/>
                <a:cs typeface="Courier New"/>
                <a:sym typeface="Courier New"/>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pic>
        <p:nvPicPr>
          <p:cNvPr id="232" name="Google Shape;232;p43"/>
          <p:cNvPicPr preferRelativeResize="0"/>
          <p:nvPr/>
        </p:nvPicPr>
        <p:blipFill>
          <a:blip r:embed="rId3">
            <a:alphaModFix/>
          </a:blip>
          <a:stretch>
            <a:fillRect/>
          </a:stretch>
        </p:blipFill>
        <p:spPr>
          <a:xfrm>
            <a:off x="3711063" y="1338263"/>
            <a:ext cx="1857375" cy="2466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4"/>
          <p:cNvSpPr txBox="1"/>
          <p:nvPr>
            <p:ph idx="1" type="body"/>
          </p:nvPr>
        </p:nvSpPr>
        <p:spPr>
          <a:xfrm>
            <a:off x="2417350" y="1489625"/>
            <a:ext cx="6171300" cy="26382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demo1()</a:t>
            </a:r>
            <a:endParaRPr/>
          </a:p>
          <a:p>
            <a:pPr indent="0" lvl="0" marL="0" rtl="0" algn="l">
              <a:spcBef>
                <a:spcPts val="360"/>
              </a:spcBef>
              <a:spcAft>
                <a:spcPts val="0"/>
              </a:spcAft>
              <a:buNone/>
            </a:pPr>
            <a:r>
              <a:rPr lang="en-US"/>
              <a:t>Write isPrime() method.</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
        <p:nvSpPr>
          <p:cNvPr id="239" name="Google Shape;239;p44"/>
          <p:cNvSpPr/>
          <p:nvPr/>
        </p:nvSpPr>
        <p:spPr>
          <a:xfrm>
            <a:off x="707650" y="1754250"/>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5"/>
          <p:cNvSpPr txBox="1"/>
          <p:nvPr>
            <p:ph idx="1" type="body"/>
          </p:nvPr>
        </p:nvSpPr>
        <p:spPr>
          <a:xfrm>
            <a:off x="151775" y="1987775"/>
            <a:ext cx="2846100" cy="1334400"/>
          </a:xfrm>
          <a:prstGeom prst="rect">
            <a:avLst/>
          </a:prstGeom>
        </p:spPr>
        <p:txBody>
          <a:bodyPr anchorCtr="0" anchor="t" bIns="45700" lIns="91425" spcFirstLastPara="1" rIns="91425" wrap="square" tIns="45700">
            <a:normAutofit lnSpcReduction="10000"/>
          </a:bodyPr>
          <a:lstStyle/>
          <a:p>
            <a:pPr indent="0" lvl="0" marL="0" rtl="0" algn="ctr">
              <a:spcBef>
                <a:spcPts val="360"/>
              </a:spcBef>
              <a:spcAft>
                <a:spcPts val="0"/>
              </a:spcAft>
              <a:buNone/>
            </a:pPr>
            <a:r>
              <a:rPr lang="en-US" sz="2800"/>
              <a:t>practice1()</a:t>
            </a:r>
            <a:endParaRPr sz="2800"/>
          </a:p>
          <a:p>
            <a:pPr indent="0" lvl="0" marL="0" rtl="0" algn="ctr">
              <a:spcBef>
                <a:spcPts val="360"/>
              </a:spcBef>
              <a:spcAft>
                <a:spcPts val="0"/>
              </a:spcAft>
              <a:buNone/>
            </a:pPr>
            <a:r>
              <a:rPr lang="en-US" sz="2800"/>
              <a:t>write two boolean methods</a:t>
            </a:r>
            <a:endParaRPr sz="2800"/>
          </a:p>
        </p:txBody>
      </p:sp>
      <p:sp>
        <p:nvSpPr>
          <p:cNvPr id="246" name="Google Shape;246;p45"/>
          <p:cNvSpPr/>
          <p:nvPr/>
        </p:nvSpPr>
        <p:spPr>
          <a:xfrm>
            <a:off x="607225" y="534275"/>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pic>
        <p:nvPicPr>
          <p:cNvPr id="247" name="Google Shape;247;p45"/>
          <p:cNvPicPr preferRelativeResize="0"/>
          <p:nvPr/>
        </p:nvPicPr>
        <p:blipFill>
          <a:blip r:embed="rId3">
            <a:alphaModFix/>
          </a:blip>
          <a:stretch>
            <a:fillRect/>
          </a:stretch>
        </p:blipFill>
        <p:spPr>
          <a:xfrm>
            <a:off x="3129425" y="0"/>
            <a:ext cx="5862152" cy="3999886"/>
          </a:xfrm>
          <a:prstGeom prst="rect">
            <a:avLst/>
          </a:prstGeom>
          <a:solidFill>
            <a:srgbClr val="674EA7"/>
          </a:solidFill>
          <a:ln>
            <a:noFill/>
          </a:ln>
        </p:spPr>
      </p:pic>
      <p:pic>
        <p:nvPicPr>
          <p:cNvPr id="248" name="Google Shape;248;p45"/>
          <p:cNvPicPr preferRelativeResize="0"/>
          <p:nvPr/>
        </p:nvPicPr>
        <p:blipFill>
          <a:blip r:embed="rId4">
            <a:alphaModFix/>
          </a:blip>
          <a:stretch>
            <a:fillRect/>
          </a:stretch>
        </p:blipFill>
        <p:spPr>
          <a:xfrm>
            <a:off x="415701" y="3632600"/>
            <a:ext cx="8527924" cy="15428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6"/>
          <p:cNvSpPr txBox="1"/>
          <p:nvPr>
            <p:ph idx="1" type="body"/>
          </p:nvPr>
        </p:nvSpPr>
        <p:spPr>
          <a:xfrm>
            <a:off x="2515525" y="1754250"/>
            <a:ext cx="6171300" cy="29322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Boolean Zen</a:t>
            </a:r>
            <a:endParaRPr/>
          </a:p>
          <a:p>
            <a:pPr indent="0" lvl="0" marL="0" rtl="0" algn="l">
              <a:spcBef>
                <a:spcPts val="360"/>
              </a:spcBef>
              <a:spcAft>
                <a:spcPts val="0"/>
              </a:spcAft>
              <a:buNone/>
            </a:pPr>
            <a:r>
              <a:rPr lang="en-US"/>
              <a:t>Demo3() - If</a:t>
            </a:r>
            <a:endParaRPr/>
          </a:p>
          <a:p>
            <a:pPr indent="0" lvl="0" marL="0" rtl="0" algn="l">
              <a:spcBef>
                <a:spcPts val="360"/>
              </a:spcBef>
              <a:spcAft>
                <a:spcPts val="0"/>
              </a:spcAft>
              <a:buNone/>
            </a:pPr>
            <a:r>
              <a:rPr lang="en-US"/>
              <a:t>Demo4() - for</a:t>
            </a:r>
            <a:endParaRPr/>
          </a:p>
        </p:txBody>
      </p:sp>
      <p:sp>
        <p:nvSpPr>
          <p:cNvPr id="255" name="Google Shape;255;p46"/>
          <p:cNvSpPr/>
          <p:nvPr/>
        </p:nvSpPr>
        <p:spPr>
          <a:xfrm>
            <a:off x="707650" y="1754250"/>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pic>
        <p:nvPicPr>
          <p:cNvPr id="256" name="Google Shape;256;p46"/>
          <p:cNvPicPr preferRelativeResize="0"/>
          <p:nvPr/>
        </p:nvPicPr>
        <p:blipFill>
          <a:blip r:embed="rId3">
            <a:alphaModFix/>
          </a:blip>
          <a:stretch>
            <a:fillRect/>
          </a:stretch>
        </p:blipFill>
        <p:spPr>
          <a:xfrm>
            <a:off x="5213950" y="1505250"/>
            <a:ext cx="3047275" cy="2027825"/>
          </a:xfrm>
          <a:prstGeom prst="rect">
            <a:avLst/>
          </a:prstGeom>
          <a:noFill/>
          <a:ln>
            <a:noFill/>
          </a:ln>
        </p:spPr>
      </p:pic>
      <p:sp>
        <p:nvSpPr>
          <p:cNvPr id="257" name="Google Shape;257;p46"/>
          <p:cNvSpPr txBox="1"/>
          <p:nvPr>
            <p:ph idx="1" type="body"/>
          </p:nvPr>
        </p:nvSpPr>
        <p:spPr>
          <a:xfrm>
            <a:off x="457200" y="4115500"/>
            <a:ext cx="8303400" cy="570900"/>
          </a:xfrm>
          <a:prstGeom prst="rect">
            <a:avLst/>
          </a:prstGeom>
        </p:spPr>
        <p:txBody>
          <a:bodyPr anchorCtr="0" anchor="t" bIns="45700" lIns="91425" spcFirstLastPara="1" rIns="91425" wrap="square" tIns="45700">
            <a:normAutofit fontScale="55000" lnSpcReduction="20000"/>
          </a:bodyPr>
          <a:lstStyle/>
          <a:p>
            <a:pPr indent="0" lvl="0" marL="0" rtl="0" algn="l">
              <a:spcBef>
                <a:spcPts val="360"/>
              </a:spcBef>
              <a:spcAft>
                <a:spcPts val="0"/>
              </a:spcAft>
              <a:buNone/>
            </a:pPr>
            <a:r>
              <a:t/>
            </a:r>
            <a:endParaRPr>
              <a:highlight>
                <a:srgbClr val="FFFF00"/>
              </a:highlight>
            </a:endParaRPr>
          </a:p>
          <a:p>
            <a:pPr indent="0" lvl="0" marL="0" rtl="0" algn="l">
              <a:spcBef>
                <a:spcPts val="360"/>
              </a:spcBef>
              <a:spcAft>
                <a:spcPts val="0"/>
              </a:spcAft>
              <a:buNone/>
            </a:pPr>
            <a:r>
              <a:rPr lang="en-US"/>
              <a:t>https://courses.cs.washington.edu/courses/cse143/20sp/style/zen/#boolean-zen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7"/>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Short-Circuit Evaluation (reminder)</a:t>
            </a:r>
            <a:endParaRPr/>
          </a:p>
        </p:txBody>
      </p:sp>
      <p:sp>
        <p:nvSpPr>
          <p:cNvPr id="264" name="Google Shape;264;p47"/>
          <p:cNvSpPr txBox="1"/>
          <p:nvPr>
            <p:ph idx="1" type="body"/>
          </p:nvPr>
        </p:nvSpPr>
        <p:spPr>
          <a:xfrm>
            <a:off x="457200" y="994775"/>
            <a:ext cx="8229600" cy="3691800"/>
          </a:xfrm>
          <a:prstGeom prst="rect">
            <a:avLst/>
          </a:prstGeom>
        </p:spPr>
        <p:txBody>
          <a:bodyPr anchorCtr="0" anchor="t" bIns="45700" lIns="91425" spcFirstLastPara="1" rIns="91425" wrap="square" tIns="45700">
            <a:normAutofit fontScale="92500" lnSpcReduction="20000"/>
          </a:bodyPr>
          <a:lstStyle/>
          <a:p>
            <a:pPr indent="0" lvl="0" marL="0" rtl="0" algn="l">
              <a:spcBef>
                <a:spcPts val="0"/>
              </a:spcBef>
              <a:spcAft>
                <a:spcPts val="0"/>
              </a:spcAft>
              <a:buNone/>
            </a:pPr>
            <a:r>
              <a:rPr lang="en-US" sz="1916">
                <a:solidFill>
                  <a:schemeClr val="dk1"/>
                </a:solidFill>
                <a:latin typeface="Arial"/>
                <a:ea typeface="Arial"/>
                <a:cs typeface="Arial"/>
                <a:sym typeface="Arial"/>
              </a:rPr>
              <a:t>Java stops evaluating a test if it knows the answer.</a:t>
            </a:r>
            <a:endParaRPr sz="1916">
              <a:solidFill>
                <a:schemeClr val="dk1"/>
              </a:solidFill>
              <a:latin typeface="Arial"/>
              <a:ea typeface="Arial"/>
              <a:cs typeface="Arial"/>
              <a:sym typeface="Arial"/>
            </a:endParaRPr>
          </a:p>
          <a:p>
            <a:pPr indent="-240506" lvl="1" marL="625475" rtl="0" algn="l">
              <a:spcBef>
                <a:spcPts val="440"/>
              </a:spcBef>
              <a:spcAft>
                <a:spcPts val="0"/>
              </a:spcAft>
              <a:buClr>
                <a:schemeClr val="dk1"/>
              </a:buClr>
              <a:buSzPct val="100000"/>
              <a:buFont typeface="Courier New"/>
              <a:buChar char="–"/>
            </a:pPr>
            <a:r>
              <a:rPr lang="en-US" sz="1716">
                <a:solidFill>
                  <a:schemeClr val="dk1"/>
                </a:solidFill>
                <a:latin typeface="Courier New"/>
                <a:ea typeface="Courier New"/>
                <a:cs typeface="Courier New"/>
                <a:sym typeface="Courier New"/>
              </a:rPr>
              <a:t>&amp;&amp;</a:t>
            </a:r>
            <a:r>
              <a:rPr lang="en-US" sz="1716">
                <a:solidFill>
                  <a:schemeClr val="dk1"/>
                </a:solidFill>
                <a:latin typeface="Tahoma"/>
                <a:ea typeface="Tahoma"/>
                <a:cs typeface="Tahoma"/>
                <a:sym typeface="Tahoma"/>
              </a:rPr>
              <a:t>  stops early if any part of the test is </a:t>
            </a:r>
            <a:r>
              <a:rPr lang="en-US" sz="1716">
                <a:solidFill>
                  <a:schemeClr val="dk1"/>
                </a:solidFill>
                <a:latin typeface="Courier New"/>
                <a:ea typeface="Courier New"/>
                <a:cs typeface="Courier New"/>
                <a:sym typeface="Courier New"/>
              </a:rPr>
              <a:t>false</a:t>
            </a:r>
            <a:endParaRPr sz="1716">
              <a:solidFill>
                <a:schemeClr val="dk1"/>
              </a:solidFill>
              <a:latin typeface="Tahoma"/>
              <a:ea typeface="Tahoma"/>
              <a:cs typeface="Tahoma"/>
              <a:sym typeface="Tahoma"/>
            </a:endParaRPr>
          </a:p>
          <a:p>
            <a:pPr indent="-240506" lvl="1" marL="625475" rtl="0" algn="l">
              <a:spcBef>
                <a:spcPts val="440"/>
              </a:spcBef>
              <a:spcAft>
                <a:spcPts val="0"/>
              </a:spcAft>
              <a:buClr>
                <a:schemeClr val="dk1"/>
              </a:buClr>
              <a:buSzPct val="100000"/>
              <a:buFont typeface="Courier New"/>
              <a:buChar char="–"/>
            </a:pPr>
            <a:r>
              <a:rPr lang="en-US" sz="1716">
                <a:solidFill>
                  <a:schemeClr val="dk1"/>
                </a:solidFill>
                <a:latin typeface="Courier New"/>
                <a:ea typeface="Courier New"/>
                <a:cs typeface="Courier New"/>
                <a:sym typeface="Courier New"/>
              </a:rPr>
              <a:t>||</a:t>
            </a:r>
            <a:r>
              <a:rPr lang="en-US" sz="1716">
                <a:solidFill>
                  <a:schemeClr val="dk1"/>
                </a:solidFill>
                <a:latin typeface="Tahoma"/>
                <a:ea typeface="Tahoma"/>
                <a:cs typeface="Tahoma"/>
                <a:sym typeface="Tahoma"/>
              </a:rPr>
              <a:t>  stops early if any part of the test is </a:t>
            </a:r>
            <a:r>
              <a:rPr lang="en-US" sz="1716">
                <a:solidFill>
                  <a:schemeClr val="dk1"/>
                </a:solidFill>
                <a:latin typeface="Courier New"/>
                <a:ea typeface="Courier New"/>
                <a:cs typeface="Courier New"/>
                <a:sym typeface="Courier New"/>
              </a:rPr>
              <a:t>true</a:t>
            </a:r>
            <a:endParaRPr sz="1716">
              <a:solidFill>
                <a:schemeClr val="dk1"/>
              </a:solidFill>
              <a:latin typeface="Tahoma"/>
              <a:ea typeface="Tahoma"/>
              <a:cs typeface="Tahoma"/>
              <a:sym typeface="Tahoma"/>
            </a:endParaRPr>
          </a:p>
          <a:p>
            <a:pPr indent="-279400" lvl="1" marL="625475" rtl="0" algn="l">
              <a:spcBef>
                <a:spcPts val="440"/>
              </a:spcBef>
              <a:spcAft>
                <a:spcPts val="0"/>
              </a:spcAft>
              <a:buClr>
                <a:schemeClr val="dk1"/>
              </a:buClr>
              <a:buSzPct val="128188"/>
              <a:buFont typeface="Tahoma"/>
              <a:buNone/>
            </a:pPr>
            <a:r>
              <a:t/>
            </a:r>
            <a:endParaRPr sz="1716">
              <a:solidFill>
                <a:schemeClr val="dk1"/>
              </a:solidFill>
              <a:latin typeface="Courier New"/>
              <a:ea typeface="Courier New"/>
              <a:cs typeface="Courier New"/>
              <a:sym typeface="Courier New"/>
            </a:endParaRPr>
          </a:p>
          <a:p>
            <a:pPr indent="0" lvl="0" marL="0" rtl="0" algn="l">
              <a:spcBef>
                <a:spcPts val="480"/>
              </a:spcBef>
              <a:spcAft>
                <a:spcPts val="0"/>
              </a:spcAft>
              <a:buNone/>
            </a:pPr>
            <a:r>
              <a:rPr lang="en-US" sz="1916">
                <a:solidFill>
                  <a:schemeClr val="dk1"/>
                </a:solidFill>
                <a:latin typeface="Arial"/>
                <a:ea typeface="Arial"/>
                <a:cs typeface="Arial"/>
                <a:sym typeface="Arial"/>
              </a:rPr>
              <a:t>The following test will crash if s2's length is less than 2:</a:t>
            </a:r>
            <a:endParaRPr sz="1916">
              <a:solidFill>
                <a:schemeClr val="dk1"/>
              </a:solidFill>
              <a:latin typeface="Arial"/>
              <a:ea typeface="Arial"/>
              <a:cs typeface="Arial"/>
              <a:sym typeface="Arial"/>
            </a:endParaRPr>
          </a:p>
          <a:p>
            <a:pPr indent="-279400" lvl="1" marL="625475" rtl="0" algn="l">
              <a:spcBef>
                <a:spcPts val="180"/>
              </a:spcBef>
              <a:spcAft>
                <a:spcPts val="0"/>
              </a:spcAft>
              <a:buClr>
                <a:schemeClr val="dk1"/>
              </a:buClr>
              <a:buSzPct val="216231"/>
              <a:buFont typeface="Tahoma"/>
              <a:buNone/>
            </a:pPr>
            <a:r>
              <a:rPr lang="en-US" sz="416">
                <a:solidFill>
                  <a:schemeClr val="dk1"/>
                </a:solidFill>
                <a:latin typeface="Tahoma"/>
                <a:ea typeface="Tahoma"/>
                <a:cs typeface="Tahoma"/>
                <a:sym typeface="Tahoma"/>
              </a:rPr>
              <a:t>    </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rgbClr val="008080"/>
              </a:buClr>
              <a:buSzPct val="136755"/>
              <a:buFont typeface="Courier New"/>
              <a:buNone/>
            </a:pPr>
            <a:r>
              <a:rPr b="1" lang="en-US" sz="1316">
                <a:solidFill>
                  <a:srgbClr val="008080"/>
                </a:solidFill>
                <a:latin typeface="Courier New"/>
                <a:ea typeface="Courier New"/>
                <a:cs typeface="Courier New"/>
                <a:sym typeface="Courier New"/>
              </a:rPr>
              <a:t>	// Returns true if s1 and s2 end with the same two letters.</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public static boolean rhyme(String s1, String s2) {</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return </a:t>
            </a:r>
            <a:r>
              <a:rPr b="1" lang="en-US" sz="1316">
                <a:solidFill>
                  <a:srgbClr val="800000"/>
                </a:solidFill>
                <a:latin typeface="Courier New"/>
                <a:ea typeface="Courier New"/>
                <a:cs typeface="Courier New"/>
                <a:sym typeface="Courier New"/>
              </a:rPr>
              <a:t>s1.endsWith(s2.substring(s2.length() - 2))</a:t>
            </a:r>
            <a:r>
              <a:rPr lang="en-US" sz="1316">
                <a:solidFill>
                  <a:schemeClr val="dk1"/>
                </a:solidFill>
                <a:latin typeface="Courier New"/>
                <a:ea typeface="Courier New"/>
                <a:cs typeface="Courier New"/>
                <a:sym typeface="Courier New"/>
              </a:rPr>
              <a:t> &amp;&amp;</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s1.length() &gt;= 2 &amp;&amp; s2.length() &gt;= 2;</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a:t>
            </a:r>
            <a:endParaRPr sz="1716">
              <a:solidFill>
                <a:schemeClr val="dk1"/>
              </a:solidFill>
              <a:latin typeface="Tahoma"/>
              <a:ea typeface="Tahoma"/>
              <a:cs typeface="Tahoma"/>
              <a:sym typeface="Tahoma"/>
            </a:endParaRPr>
          </a:p>
          <a:p>
            <a:pPr indent="0" lvl="0" marL="0" rtl="0" algn="l">
              <a:lnSpc>
                <a:spcPct val="60000"/>
              </a:lnSpc>
              <a:spcBef>
                <a:spcPts val="600"/>
              </a:spcBef>
              <a:spcAft>
                <a:spcPts val="0"/>
              </a:spcAft>
              <a:buNone/>
            </a:pPr>
            <a:r>
              <a:t/>
            </a:r>
            <a:endParaRPr sz="1316">
              <a:solidFill>
                <a:schemeClr val="dk1"/>
              </a:solidFill>
              <a:latin typeface="Courier New"/>
              <a:ea typeface="Courier New"/>
              <a:cs typeface="Courier New"/>
              <a:sym typeface="Courier New"/>
            </a:endParaRPr>
          </a:p>
          <a:p>
            <a:pPr indent="0" lvl="0" marL="0" rtl="0" algn="l">
              <a:spcBef>
                <a:spcPts val="480"/>
              </a:spcBef>
              <a:spcAft>
                <a:spcPts val="0"/>
              </a:spcAft>
              <a:buNone/>
            </a:pPr>
            <a:r>
              <a:rPr lang="en-US" sz="1916">
                <a:solidFill>
                  <a:schemeClr val="dk1"/>
                </a:solidFill>
                <a:latin typeface="Arial"/>
                <a:ea typeface="Arial"/>
                <a:cs typeface="Arial"/>
                <a:sym typeface="Arial"/>
              </a:rPr>
              <a:t>The following test will not crash; it stops if length &lt; 2:</a:t>
            </a:r>
            <a:endParaRPr sz="1916">
              <a:solidFill>
                <a:schemeClr val="dk1"/>
              </a:solidFill>
              <a:latin typeface="Arial"/>
              <a:ea typeface="Arial"/>
              <a:cs typeface="Arial"/>
              <a:sym typeface="Arial"/>
            </a:endParaRPr>
          </a:p>
          <a:p>
            <a:pPr indent="-279400" lvl="1" marL="625475" rtl="0" algn="l">
              <a:spcBef>
                <a:spcPts val="180"/>
              </a:spcBef>
              <a:spcAft>
                <a:spcPts val="0"/>
              </a:spcAft>
              <a:buClr>
                <a:schemeClr val="dk1"/>
              </a:buClr>
              <a:buSzPct val="216231"/>
              <a:buFont typeface="Tahoma"/>
              <a:buNone/>
            </a:pPr>
            <a:r>
              <a:rPr lang="en-US" sz="416">
                <a:solidFill>
                  <a:schemeClr val="dk1"/>
                </a:solidFill>
                <a:latin typeface="Tahoma"/>
                <a:ea typeface="Tahoma"/>
                <a:cs typeface="Tahoma"/>
                <a:sym typeface="Tahoma"/>
              </a:rPr>
              <a:t>    </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rgbClr val="008080"/>
              </a:buClr>
              <a:buSzPct val="136755"/>
              <a:buFont typeface="Courier New"/>
              <a:buNone/>
            </a:pPr>
            <a:r>
              <a:rPr b="1" lang="en-US" sz="1316">
                <a:solidFill>
                  <a:srgbClr val="008080"/>
                </a:solidFill>
                <a:latin typeface="Courier New"/>
                <a:ea typeface="Courier New"/>
                <a:cs typeface="Courier New"/>
                <a:sym typeface="Courier New"/>
              </a:rPr>
              <a:t>	// Returns true if s1 and s2 end with the same two letters.</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public static boolean rhyme(String s1, String s2) {</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return </a:t>
            </a:r>
            <a:r>
              <a:rPr b="1" lang="en-US" sz="1316">
                <a:solidFill>
                  <a:srgbClr val="003399"/>
                </a:solidFill>
                <a:latin typeface="Courier New"/>
                <a:ea typeface="Courier New"/>
                <a:cs typeface="Courier New"/>
                <a:sym typeface="Courier New"/>
              </a:rPr>
              <a:t>s1.length() &gt;= 2 &amp;&amp; s2.length() &gt;= 2</a:t>
            </a:r>
            <a:r>
              <a:rPr lang="en-US" sz="1316">
                <a:solidFill>
                  <a:schemeClr val="dk1"/>
                </a:solidFill>
                <a:latin typeface="Courier New"/>
                <a:ea typeface="Courier New"/>
                <a:cs typeface="Courier New"/>
                <a:sym typeface="Courier New"/>
              </a:rPr>
              <a:t> &amp;&amp; </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s1.endsWith(s2.substring(s2.length() - 2));</a:t>
            </a:r>
            <a:endParaRPr sz="1716">
              <a:solidFill>
                <a:schemeClr val="dk1"/>
              </a:solidFill>
              <a:latin typeface="Tahoma"/>
              <a:ea typeface="Tahoma"/>
              <a:cs typeface="Tahoma"/>
              <a:sym typeface="Tahoma"/>
            </a:endParaRPr>
          </a:p>
          <a:p>
            <a:pPr indent="-279400" lvl="1" marL="625475" rtl="0" algn="l">
              <a:lnSpc>
                <a:spcPct val="60000"/>
              </a:lnSpc>
              <a:spcBef>
                <a:spcPts val="600"/>
              </a:spcBef>
              <a:spcAft>
                <a:spcPts val="0"/>
              </a:spcAft>
              <a:buClr>
                <a:schemeClr val="dk1"/>
              </a:buClr>
              <a:buSzPct val="136755"/>
              <a:buFont typeface="Courier New"/>
              <a:buNone/>
            </a:pPr>
            <a:r>
              <a:rPr lang="en-US" sz="1316">
                <a:solidFill>
                  <a:schemeClr val="dk1"/>
                </a:solidFill>
                <a:latin typeface="Courier New"/>
                <a:ea typeface="Courier New"/>
                <a:cs typeface="Courier New"/>
                <a:sym typeface="Courier New"/>
              </a:rPr>
              <a:t>	}</a:t>
            </a:r>
            <a:endParaRPr sz="3016"/>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8"/>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Negating Boolean Tests</a:t>
            </a:r>
            <a:endParaRPr/>
          </a:p>
        </p:txBody>
      </p:sp>
      <p:sp>
        <p:nvSpPr>
          <p:cNvPr id="271" name="Google Shape;271;p48"/>
          <p:cNvSpPr txBox="1"/>
          <p:nvPr>
            <p:ph idx="1" type="body"/>
          </p:nvPr>
        </p:nvSpPr>
        <p:spPr>
          <a:xfrm>
            <a:off x="457200" y="994775"/>
            <a:ext cx="8229600" cy="36918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chemeClr val="dk1"/>
                </a:solidFill>
                <a:latin typeface="Arial"/>
                <a:ea typeface="Arial"/>
                <a:cs typeface="Arial"/>
                <a:sym typeface="Arial"/>
              </a:rPr>
              <a:t>De Morgan's Law</a:t>
            </a:r>
            <a:r>
              <a:rPr lang="en-US" sz="2400">
                <a:solidFill>
                  <a:schemeClr val="dk1"/>
                </a:solidFill>
                <a:latin typeface="Arial"/>
                <a:ea typeface="Arial"/>
                <a:cs typeface="Arial"/>
                <a:sym typeface="Arial"/>
              </a:rPr>
              <a:t>: Rules used to negate boolean tests.</a:t>
            </a:r>
            <a:endParaRPr sz="2400">
              <a:solidFill>
                <a:schemeClr val="dk1"/>
              </a:solidFill>
              <a:latin typeface="Arial"/>
              <a:ea typeface="Arial"/>
              <a:cs typeface="Arial"/>
              <a:sym typeface="Arial"/>
            </a:endParaRPr>
          </a:p>
          <a:p>
            <a:pPr indent="-381000" lvl="0" marL="4572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Often easier to express the exit condition. You could negate the whole thing, but better to simplify the boolean expression.</a:t>
            </a:r>
            <a:endParaRPr sz="2400">
              <a:solidFill>
                <a:schemeClr val="dk1"/>
              </a:solidFill>
              <a:latin typeface="Arial"/>
              <a:ea typeface="Arial"/>
              <a:cs typeface="Arial"/>
              <a:sym typeface="Arial"/>
            </a:endParaRPr>
          </a:p>
          <a:p>
            <a:pPr indent="-381000" lvl="0" marL="4572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Clues:</a:t>
            </a:r>
            <a:endParaRPr sz="2400">
              <a:solidFill>
                <a:schemeClr val="dk1"/>
              </a:solidFill>
              <a:latin typeface="Arial"/>
              <a:ea typeface="Arial"/>
              <a:cs typeface="Arial"/>
              <a:sym typeface="Arial"/>
            </a:endParaRPr>
          </a:p>
          <a:p>
            <a:pPr indent="-381000" lvl="1" marL="9144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 conditions are true ¾ cases</a:t>
            </a:r>
            <a:endParaRPr sz="2400">
              <a:solidFill>
                <a:schemeClr val="dk1"/>
              </a:solidFill>
              <a:latin typeface="Arial"/>
              <a:ea typeface="Arial"/>
              <a:cs typeface="Arial"/>
              <a:sym typeface="Arial"/>
            </a:endParaRPr>
          </a:p>
          <a:p>
            <a:pPr indent="-381000" lvl="1" marL="9144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&amp;&amp; expressions are true ¼ cases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9"/>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DeMorgan’s Law</a:t>
            </a:r>
            <a:endParaRPr/>
          </a:p>
        </p:txBody>
      </p:sp>
      <p:sp>
        <p:nvSpPr>
          <p:cNvPr id="278" name="Google Shape;278;p49"/>
          <p:cNvSpPr txBox="1"/>
          <p:nvPr>
            <p:ph idx="1" type="body"/>
          </p:nvPr>
        </p:nvSpPr>
        <p:spPr>
          <a:xfrm>
            <a:off x="457200" y="994775"/>
            <a:ext cx="8229600" cy="36918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chemeClr val="dk1"/>
                </a:solidFill>
                <a:latin typeface="Arial"/>
                <a:ea typeface="Arial"/>
                <a:cs typeface="Arial"/>
                <a:sym typeface="Arial"/>
              </a:rPr>
              <a:t>De Morgan's Law</a:t>
            </a:r>
            <a:r>
              <a:rPr lang="en-US" sz="2400">
                <a:solidFill>
                  <a:schemeClr val="dk1"/>
                </a:solidFill>
                <a:latin typeface="Arial"/>
                <a:ea typeface="Arial"/>
                <a:cs typeface="Arial"/>
                <a:sym typeface="Arial"/>
              </a:rPr>
              <a:t>: Rules used to negate boolean tests.</a:t>
            </a:r>
            <a:endParaRPr sz="2400">
              <a:solidFill>
                <a:schemeClr val="dk1"/>
              </a:solidFill>
              <a:latin typeface="Arial"/>
              <a:ea typeface="Arial"/>
              <a:cs typeface="Arial"/>
              <a:sym typeface="Arial"/>
            </a:endParaRPr>
          </a:p>
          <a:p>
            <a:pPr indent="-381000" lvl="0" marL="4572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Switch || and &amp;&amp;</a:t>
            </a:r>
            <a:endParaRPr sz="2400">
              <a:solidFill>
                <a:schemeClr val="dk1"/>
              </a:solidFill>
              <a:latin typeface="Arial"/>
              <a:ea typeface="Arial"/>
              <a:cs typeface="Arial"/>
              <a:sym typeface="Arial"/>
            </a:endParaRPr>
          </a:p>
          <a:p>
            <a:pPr indent="-381000" lvl="0" marL="457200" rtl="0" algn="l">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Negate each value (!a becomes a and a becomes !a)</a:t>
            </a:r>
            <a:endParaRPr sz="2400">
              <a:solidFill>
                <a:schemeClr val="dk1"/>
              </a:solidFill>
              <a:latin typeface="Arial"/>
              <a:ea typeface="Arial"/>
              <a:cs typeface="Arial"/>
              <a:sym typeface="Arial"/>
            </a:endParaRPr>
          </a:p>
          <a:p>
            <a:pPr indent="0" lvl="0" marL="0" rtl="0" algn="l">
              <a:spcBef>
                <a:spcPts val="0"/>
              </a:spcBef>
              <a:spcAft>
                <a:spcPts val="0"/>
              </a:spcAft>
              <a:buNone/>
            </a:pPr>
            <a:r>
              <a:t/>
            </a:r>
            <a:endParaRPr sz="2400">
              <a:solidFill>
                <a:schemeClr val="dk1"/>
              </a:solidFill>
              <a:latin typeface="Arial"/>
              <a:ea typeface="Arial"/>
              <a:cs typeface="Arial"/>
              <a:sym typeface="Arial"/>
            </a:endParaRPr>
          </a:p>
          <a:p>
            <a:pPr indent="0" lvl="0" marL="457200" rtl="0" algn="l">
              <a:spcBef>
                <a:spcPts val="440"/>
              </a:spcBef>
              <a:spcAft>
                <a:spcPts val="0"/>
              </a:spcAft>
              <a:buNone/>
            </a:pPr>
            <a:r>
              <a:t/>
            </a:r>
            <a:endParaRPr sz="2200">
              <a:solidFill>
                <a:schemeClr val="dk1"/>
              </a:solidFill>
              <a:latin typeface="Arial"/>
              <a:ea typeface="Arial"/>
              <a:cs typeface="Arial"/>
              <a:sym typeface="Arial"/>
            </a:endParaRPr>
          </a:p>
          <a:p>
            <a:pPr indent="0" lvl="0" marL="457200" rtl="0" algn="l">
              <a:spcBef>
                <a:spcPts val="440"/>
              </a:spcBef>
              <a:spcAft>
                <a:spcPts val="0"/>
              </a:spcAft>
              <a:buNone/>
            </a:pPr>
            <a:r>
              <a:t/>
            </a:r>
            <a:endParaRPr sz="1400">
              <a:solidFill>
                <a:schemeClr val="dk1"/>
              </a:solidFill>
              <a:latin typeface="Arial"/>
              <a:ea typeface="Arial"/>
              <a:cs typeface="Arial"/>
              <a:sym typeface="Arial"/>
            </a:endParaRPr>
          </a:p>
          <a:p>
            <a:pPr indent="0" lvl="0" marL="0" rtl="0" algn="l">
              <a:spcBef>
                <a:spcPts val="440"/>
              </a:spcBef>
              <a:spcAft>
                <a:spcPts val="0"/>
              </a:spcAft>
              <a:buNone/>
            </a:pPr>
            <a:r>
              <a:t/>
            </a:r>
            <a:endParaRPr sz="1300">
              <a:solidFill>
                <a:schemeClr val="dk1"/>
              </a:solidFill>
              <a:latin typeface="Arial"/>
              <a:ea typeface="Arial"/>
              <a:cs typeface="Arial"/>
              <a:sym typeface="Arial"/>
            </a:endParaRPr>
          </a:p>
          <a:p>
            <a:pPr indent="0" lvl="0" marL="0" rtl="0" algn="l">
              <a:spcBef>
                <a:spcPts val="440"/>
              </a:spcBef>
              <a:spcAft>
                <a:spcPts val="0"/>
              </a:spcAft>
              <a:buNone/>
            </a:pPr>
            <a:r>
              <a:rPr lang="en-US" sz="2200">
                <a:solidFill>
                  <a:schemeClr val="dk1"/>
                </a:solidFill>
                <a:latin typeface="Arial"/>
                <a:ea typeface="Arial"/>
                <a:cs typeface="Arial"/>
                <a:sym typeface="Arial"/>
              </a:rPr>
              <a:t>Example:</a:t>
            </a:r>
            <a:endParaRPr sz="2200">
              <a:solidFill>
                <a:schemeClr val="dk1"/>
              </a:solidFill>
              <a:latin typeface="Arial"/>
              <a:ea typeface="Arial"/>
              <a:cs typeface="Arial"/>
              <a:sym typeface="Arial"/>
            </a:endParaRPr>
          </a:p>
          <a:p>
            <a:pPr indent="0" lvl="0" marL="0" rtl="0" algn="l">
              <a:spcBef>
                <a:spcPts val="360"/>
              </a:spcBef>
              <a:spcAft>
                <a:spcPts val="0"/>
              </a:spcAft>
              <a:buNone/>
            </a:pPr>
            <a:r>
              <a:t/>
            </a:r>
            <a:endParaRPr/>
          </a:p>
        </p:txBody>
      </p:sp>
      <p:graphicFrame>
        <p:nvGraphicFramePr>
          <p:cNvPr id="279" name="Google Shape;279;p49"/>
          <p:cNvGraphicFramePr/>
          <p:nvPr/>
        </p:nvGraphicFramePr>
        <p:xfrm>
          <a:off x="637100" y="2440588"/>
          <a:ext cx="3000000" cy="3000000"/>
        </p:xfrm>
        <a:graphic>
          <a:graphicData uri="http://schemas.openxmlformats.org/drawingml/2006/table">
            <a:tbl>
              <a:tblPr>
                <a:noFill/>
                <a:tableStyleId>{9A303917-92B4-4F7F-A881-D586008EEEC8}</a:tableStyleId>
              </a:tblPr>
              <a:tblGrid>
                <a:gridCol w="3401300"/>
                <a:gridCol w="2026575"/>
                <a:gridCol w="2026575"/>
              </a:tblGrid>
              <a:tr h="296450">
                <a:tc>
                  <a:txBody>
                    <a:bodyPr/>
                    <a:lstStyle/>
                    <a:p>
                      <a:pPr indent="0" lvl="0" marL="0" marR="0" rtl="0" algn="ctr">
                        <a:lnSpc>
                          <a:spcPct val="100000"/>
                        </a:lnSpc>
                        <a:spcBef>
                          <a:spcPts val="0"/>
                        </a:spcBef>
                        <a:spcAft>
                          <a:spcPts val="0"/>
                        </a:spcAft>
                        <a:buClr>
                          <a:schemeClr val="dk1"/>
                        </a:buClr>
                        <a:buSzPts val="1500"/>
                        <a:buFont typeface="Tahoma"/>
                        <a:buNone/>
                      </a:pPr>
                      <a:r>
                        <a:rPr b="1" i="0" lang="en-US" sz="1500" u="none" cap="none" strike="noStrike">
                          <a:solidFill>
                            <a:schemeClr val="dk1"/>
                          </a:solidFill>
                        </a:rPr>
                        <a:t>Original Expression</a:t>
                      </a:r>
                      <a:endParaRPr sz="1100" u="none" cap="none" strike="noStrike"/>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500"/>
                        <a:buFont typeface="Tahoma"/>
                        <a:buNone/>
                      </a:pPr>
                      <a:r>
                        <a:rPr b="1" lang="en-US" sz="1500">
                          <a:solidFill>
                            <a:schemeClr val="dk1"/>
                          </a:solidFill>
                        </a:rPr>
                        <a:t>Simple Negate</a:t>
                      </a:r>
                      <a:endParaRPr sz="1100" u="none" cap="none" strike="noStrike"/>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500"/>
                        <a:buFont typeface="Tahoma"/>
                        <a:buNone/>
                      </a:pPr>
                      <a:r>
                        <a:rPr b="1" lang="en-US" sz="1500">
                          <a:solidFill>
                            <a:schemeClr val="dk1"/>
                          </a:solidFill>
                        </a:rPr>
                        <a:t>Preferred</a:t>
                      </a:r>
                      <a:endParaRPr b="1" i="0" sz="1100" u="none" cap="none" strike="noStrike">
                        <a:solidFill>
                          <a:schemeClr val="dk1"/>
                        </a:solidFil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25">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&amp;&amp; b</a:t>
                      </a:r>
                      <a:endParaRPr sz="1100" u="none" cap="none" strike="noStrike"/>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&amp;&amp; b)</a:t>
                      </a:r>
                      <a:endParaRPr sz="1100" u="none" cap="none" strike="noStrike"/>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 !b</a:t>
                      </a:r>
                      <a:endParaRPr b="0" i="0" sz="1100" u="none" cap="none" strike="noStrike">
                        <a:solidFill>
                          <a:schemeClr val="dk1"/>
                        </a:solidFill>
                        <a:latin typeface="Courier New"/>
                        <a:ea typeface="Courier New"/>
                        <a:cs typeface="Courier New"/>
                        <a:sym typeface="Courier New"/>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1225">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 b</a:t>
                      </a:r>
                      <a:endParaRPr sz="1100" u="none" cap="none" strike="noStrike"/>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 b)</a:t>
                      </a:r>
                      <a:endParaRPr sz="1100" u="none" cap="none" strike="noStrike"/>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8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!a &amp;&amp; !b</a:t>
                      </a:r>
                      <a:endParaRPr b="0" i="0" sz="1100" u="none" cap="none" strike="noStrike">
                        <a:solidFill>
                          <a:schemeClr val="dk1"/>
                        </a:solidFill>
                        <a:latin typeface="Courier New"/>
                        <a:ea typeface="Courier New"/>
                        <a:cs typeface="Courier New"/>
                        <a:sym typeface="Courier New"/>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graphicFrame>
        <p:nvGraphicFramePr>
          <p:cNvPr id="280" name="Google Shape;280;p49"/>
          <p:cNvGraphicFramePr/>
          <p:nvPr/>
        </p:nvGraphicFramePr>
        <p:xfrm>
          <a:off x="457200" y="3968650"/>
          <a:ext cx="3000000" cy="3000000"/>
        </p:xfrm>
        <a:graphic>
          <a:graphicData uri="http://schemas.openxmlformats.org/drawingml/2006/table">
            <a:tbl>
              <a:tblPr>
                <a:noFill/>
                <a:tableStyleId>{9A303917-92B4-4F7F-A881-D586008EEEC8}</a:tableStyleId>
              </a:tblPr>
              <a:tblGrid>
                <a:gridCol w="2662075"/>
                <a:gridCol w="2662075"/>
                <a:gridCol w="2662075"/>
              </a:tblGrid>
              <a:tr h="296450">
                <a:tc>
                  <a:txBody>
                    <a:bodyPr/>
                    <a:lstStyle/>
                    <a:p>
                      <a:pPr indent="0" lvl="0" marL="0" marR="0" rtl="0" algn="ctr">
                        <a:lnSpc>
                          <a:spcPct val="100000"/>
                        </a:lnSpc>
                        <a:spcBef>
                          <a:spcPts val="0"/>
                        </a:spcBef>
                        <a:spcAft>
                          <a:spcPts val="0"/>
                        </a:spcAft>
                        <a:buClr>
                          <a:schemeClr val="dk1"/>
                        </a:buClr>
                        <a:buSzPts val="1500"/>
                        <a:buFont typeface="Tahoma"/>
                        <a:buNone/>
                      </a:pPr>
                      <a:r>
                        <a:rPr b="1" i="0" lang="en-US" sz="1500" u="none" cap="none" strike="noStrike">
                          <a:solidFill>
                            <a:schemeClr val="dk1"/>
                          </a:solidFill>
                        </a:rPr>
                        <a:t>Original </a:t>
                      </a:r>
                      <a:r>
                        <a:rPr b="1" lang="en-US" sz="1500">
                          <a:solidFill>
                            <a:schemeClr val="dk1"/>
                          </a:solidFill>
                        </a:rPr>
                        <a:t>Expression</a:t>
                      </a:r>
                      <a:endParaRPr sz="1100" u="none" cap="none" strike="noStrike"/>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500">
                          <a:solidFill>
                            <a:schemeClr val="dk1"/>
                          </a:solidFill>
                        </a:rPr>
                        <a:t>Simple Negate</a:t>
                      </a:r>
                      <a:endParaRPr b="1" sz="1500">
                        <a:solidFill>
                          <a:schemeClr val="dk1"/>
                        </a:solidFil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500"/>
                        <a:buFont typeface="Tahoma"/>
                        <a:buNone/>
                      </a:pPr>
                      <a:r>
                        <a:rPr b="1" lang="en-US" sz="1500">
                          <a:solidFill>
                            <a:schemeClr val="dk1"/>
                          </a:solidFill>
                        </a:rPr>
                        <a:t>Preferred</a:t>
                      </a:r>
                      <a:endParaRPr sz="1100" u="none" cap="none" strike="noStrike"/>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36975">
                <a:tc>
                  <a:txBody>
                    <a:bodyPr/>
                    <a:lstStyle/>
                    <a:p>
                      <a:pPr indent="0" lvl="0" marL="0" marR="0" rtl="0" algn="l">
                        <a:lnSpc>
                          <a:spcPct val="70000"/>
                        </a:lnSpc>
                        <a:spcBef>
                          <a:spcPts val="0"/>
                        </a:spcBef>
                        <a:spcAft>
                          <a:spcPts val="0"/>
                        </a:spcAft>
                        <a:buClr>
                          <a:schemeClr val="dk1"/>
                        </a:buClr>
                        <a:buSzPts val="1500"/>
                        <a:buFont typeface="Courier New"/>
                        <a:buNone/>
                      </a:pPr>
                      <a:r>
                        <a:rPr lang="en-US" sz="1500">
                          <a:solidFill>
                            <a:schemeClr val="dk1"/>
                          </a:solidFill>
                          <a:latin typeface="Courier New"/>
                          <a:ea typeface="Courier New"/>
                          <a:cs typeface="Courier New"/>
                          <a:sym typeface="Courier New"/>
                        </a:rPr>
                        <a:t>(</a:t>
                      </a:r>
                      <a:r>
                        <a:rPr b="0" i="0" lang="en-US" sz="1500" u="none" cap="none" strike="noStrike">
                          <a:solidFill>
                            <a:schemeClr val="dk1"/>
                          </a:solidFill>
                          <a:latin typeface="Courier New"/>
                          <a:ea typeface="Courier New"/>
                          <a:cs typeface="Courier New"/>
                          <a:sym typeface="Courier New"/>
                        </a:rPr>
                        <a:t>x == 7 &amp;&amp; y &gt; 3) </a:t>
                      </a:r>
                      <a:endParaRPr sz="1100" u="none" cap="none" strike="noStrike"/>
                    </a:p>
                    <a:p>
                      <a:pPr indent="0" lvl="0" marL="0" marR="0" rtl="0" algn="l">
                        <a:lnSpc>
                          <a:spcPct val="70000"/>
                        </a:lnSpc>
                        <a:spcBef>
                          <a:spcPts val="300"/>
                        </a:spcBef>
                        <a:spcAft>
                          <a:spcPts val="0"/>
                        </a:spcAft>
                        <a:buClr>
                          <a:schemeClr val="dk1"/>
                        </a:buClr>
                        <a:buSzPts val="1500"/>
                        <a:buFont typeface="Courier New"/>
                        <a:buNone/>
                      </a:pPr>
                      <a:r>
                        <a:t/>
                      </a:r>
                      <a:endParaRPr sz="1100" u="none" cap="none" strike="noStrike"/>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lnSpc>
                          <a:spcPct val="70000"/>
                        </a:lnSpc>
                        <a:spcBef>
                          <a:spcPts val="0"/>
                        </a:spcBef>
                        <a:spcAft>
                          <a:spcPts val="0"/>
                        </a:spcAft>
                        <a:buClr>
                          <a:schemeClr val="dk1"/>
                        </a:buClr>
                        <a:buSzPts val="1500"/>
                        <a:buFont typeface="Courier New"/>
                        <a:buNone/>
                      </a:pPr>
                      <a:r>
                        <a:rPr lang="en-US" sz="1500">
                          <a:solidFill>
                            <a:schemeClr val="dk1"/>
                          </a:solidFill>
                          <a:latin typeface="Courier New"/>
                          <a:ea typeface="Courier New"/>
                          <a:cs typeface="Courier New"/>
                          <a:sym typeface="Courier New"/>
                        </a:rPr>
                        <a:t>!</a:t>
                      </a:r>
                      <a:r>
                        <a:rPr lang="en-US" sz="1500">
                          <a:solidFill>
                            <a:schemeClr val="dk1"/>
                          </a:solidFill>
                          <a:latin typeface="Courier New"/>
                          <a:ea typeface="Courier New"/>
                          <a:cs typeface="Courier New"/>
                          <a:sym typeface="Courier New"/>
                        </a:rPr>
                        <a:t>(x == 7 &amp;&amp; y &gt; 3) </a:t>
                      </a:r>
                      <a:endParaRPr b="0" i="0" sz="1500" u="none" cap="none" strike="noStrike">
                        <a:solidFill>
                          <a:schemeClr val="dk1"/>
                        </a:solidFill>
                        <a:latin typeface="Courier New"/>
                        <a:ea typeface="Courier New"/>
                        <a:cs typeface="Courier New"/>
                        <a:sym typeface="Courier New"/>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70000"/>
                        </a:lnSpc>
                        <a:spcBef>
                          <a:spcPts val="0"/>
                        </a:spcBef>
                        <a:spcAft>
                          <a:spcPts val="0"/>
                        </a:spcAft>
                        <a:buClr>
                          <a:schemeClr val="dk1"/>
                        </a:buClr>
                        <a:buSzPts val="1500"/>
                        <a:buFont typeface="Courier New"/>
                        <a:buNone/>
                      </a:pPr>
                      <a:r>
                        <a:rPr b="0" i="0" lang="en-US" sz="1500" u="none" cap="none" strike="noStrike">
                          <a:solidFill>
                            <a:schemeClr val="dk1"/>
                          </a:solidFill>
                          <a:latin typeface="Courier New"/>
                          <a:ea typeface="Courier New"/>
                          <a:cs typeface="Courier New"/>
                          <a:sym typeface="Courier New"/>
                        </a:rPr>
                        <a:t>(x </a:t>
                      </a:r>
                      <a:r>
                        <a:rPr b="1" i="0" lang="en-US" sz="1500" u="none" cap="none" strike="noStrike">
                          <a:solidFill>
                            <a:srgbClr val="003399"/>
                          </a:solidFill>
                          <a:latin typeface="Courier New"/>
                          <a:ea typeface="Courier New"/>
                          <a:cs typeface="Courier New"/>
                          <a:sym typeface="Courier New"/>
                        </a:rPr>
                        <a:t>!=</a:t>
                      </a:r>
                      <a:r>
                        <a:rPr b="0" i="0" lang="en-US" sz="1500" u="none" cap="none" strike="noStrike">
                          <a:solidFill>
                            <a:schemeClr val="dk1"/>
                          </a:solidFill>
                          <a:latin typeface="Courier New"/>
                          <a:ea typeface="Courier New"/>
                          <a:cs typeface="Courier New"/>
                          <a:sym typeface="Courier New"/>
                        </a:rPr>
                        <a:t> 7 </a:t>
                      </a:r>
                      <a:r>
                        <a:rPr b="1" i="0" lang="en-US" sz="1500" u="none" cap="none" strike="noStrike">
                          <a:solidFill>
                            <a:srgbClr val="003399"/>
                          </a:solidFill>
                          <a:latin typeface="Courier New"/>
                          <a:ea typeface="Courier New"/>
                          <a:cs typeface="Courier New"/>
                          <a:sym typeface="Courier New"/>
                        </a:rPr>
                        <a:t>||</a:t>
                      </a:r>
                      <a:r>
                        <a:rPr b="0" i="0" lang="en-US" sz="1500" u="none" cap="none" strike="noStrike">
                          <a:solidFill>
                            <a:schemeClr val="dk1"/>
                          </a:solidFill>
                          <a:latin typeface="Courier New"/>
                          <a:ea typeface="Courier New"/>
                          <a:cs typeface="Courier New"/>
                          <a:sym typeface="Courier New"/>
                        </a:rPr>
                        <a:t> y </a:t>
                      </a:r>
                      <a:r>
                        <a:rPr b="1" i="0" lang="en-US" sz="1500" u="none" cap="none" strike="noStrike">
                          <a:solidFill>
                            <a:srgbClr val="003399"/>
                          </a:solidFill>
                          <a:latin typeface="Courier New"/>
                          <a:ea typeface="Courier New"/>
                          <a:cs typeface="Courier New"/>
                          <a:sym typeface="Courier New"/>
                        </a:rPr>
                        <a:t>&lt;=</a:t>
                      </a:r>
                      <a:r>
                        <a:rPr b="0" i="0" lang="en-US" sz="1500" u="none" cap="none" strike="noStrike">
                          <a:solidFill>
                            <a:schemeClr val="dk1"/>
                          </a:solidFill>
                          <a:latin typeface="Courier New"/>
                          <a:ea typeface="Courier New"/>
                          <a:cs typeface="Courier New"/>
                          <a:sym typeface="Courier New"/>
                        </a:rPr>
                        <a:t> 3) </a:t>
                      </a:r>
                      <a:endParaRPr sz="1100" u="none" cap="none" strike="noStrike"/>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50"/>
          <p:cNvSpPr txBox="1"/>
          <p:nvPr>
            <p:ph idx="1" type="body"/>
          </p:nvPr>
        </p:nvSpPr>
        <p:spPr>
          <a:xfrm>
            <a:off x="2851950" y="534275"/>
            <a:ext cx="4324800" cy="1334400"/>
          </a:xfrm>
          <a:prstGeom prst="rect">
            <a:avLst/>
          </a:prstGeom>
        </p:spPr>
        <p:txBody>
          <a:bodyPr anchorCtr="0" anchor="t" bIns="45700" lIns="91425" spcFirstLastPara="1" rIns="91425" wrap="square" tIns="45700">
            <a:normAutofit/>
          </a:bodyPr>
          <a:lstStyle/>
          <a:p>
            <a:pPr indent="0" lvl="0" marL="0" rtl="0" algn="ctr">
              <a:spcBef>
                <a:spcPts val="360"/>
              </a:spcBef>
              <a:spcAft>
                <a:spcPts val="0"/>
              </a:spcAft>
              <a:buNone/>
            </a:pPr>
            <a:r>
              <a:rPr lang="en-US" sz="2800"/>
              <a:t>P</a:t>
            </a:r>
            <a:r>
              <a:rPr lang="en-US" sz="2800"/>
              <a:t>ractice DeMorgan’s Law</a:t>
            </a:r>
            <a:endParaRPr sz="2800"/>
          </a:p>
        </p:txBody>
      </p:sp>
      <p:sp>
        <p:nvSpPr>
          <p:cNvPr id="287" name="Google Shape;287;p50"/>
          <p:cNvSpPr/>
          <p:nvPr/>
        </p:nvSpPr>
        <p:spPr>
          <a:xfrm>
            <a:off x="607225" y="534275"/>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graphicFrame>
        <p:nvGraphicFramePr>
          <p:cNvPr id="288" name="Google Shape;288;p50"/>
          <p:cNvGraphicFramePr/>
          <p:nvPr/>
        </p:nvGraphicFramePr>
        <p:xfrm>
          <a:off x="760950" y="2244000"/>
          <a:ext cx="3000000" cy="3000000"/>
        </p:xfrm>
        <a:graphic>
          <a:graphicData uri="http://schemas.openxmlformats.org/drawingml/2006/table">
            <a:tbl>
              <a:tblPr>
                <a:noFill/>
                <a:tableStyleId>{00C4C0C8-F1FF-4C3B-AE7D-8BE68BA48A97}</a:tableStyleId>
              </a:tblPr>
              <a:tblGrid>
                <a:gridCol w="416150"/>
                <a:gridCol w="3313875"/>
                <a:gridCol w="3409000"/>
              </a:tblGrid>
              <a:tr h="410075">
                <a:tc>
                  <a:txBody>
                    <a:bodyPr/>
                    <a:lstStyle/>
                    <a:p>
                      <a:pPr indent="0" lvl="0" marL="0" rtl="0" algn="l">
                        <a:spcBef>
                          <a:spcPts val="0"/>
                        </a:spcBef>
                        <a:spcAft>
                          <a:spcPts val="0"/>
                        </a:spcAft>
                        <a:buNone/>
                      </a:pPr>
                      <a:r>
                        <a:rPr lang="en-US"/>
                        <a:t>#</a:t>
                      </a:r>
                      <a:endParaRPr/>
                    </a:p>
                  </a:txBody>
                  <a:tcPr marT="91425" marB="91425" marR="91425" marL="91425"/>
                </a:tc>
                <a:tc>
                  <a:txBody>
                    <a:bodyPr/>
                    <a:lstStyle/>
                    <a:p>
                      <a:pPr indent="0" lvl="0" marL="0" rtl="0" algn="l">
                        <a:spcBef>
                          <a:spcPts val="0"/>
                        </a:spcBef>
                        <a:spcAft>
                          <a:spcPts val="0"/>
                        </a:spcAft>
                        <a:buNone/>
                      </a:pPr>
                      <a:r>
                        <a:rPr lang="en-US"/>
                        <a:t>Original</a:t>
                      </a:r>
                      <a:endParaRPr/>
                    </a:p>
                  </a:txBody>
                  <a:tcPr marT="91425" marB="91425" marR="91425" marL="91425"/>
                </a:tc>
                <a:tc>
                  <a:txBody>
                    <a:bodyPr/>
                    <a:lstStyle/>
                    <a:p>
                      <a:pPr indent="0" lvl="0" marL="0" rtl="0" algn="l">
                        <a:spcBef>
                          <a:spcPts val="0"/>
                        </a:spcBef>
                        <a:spcAft>
                          <a:spcPts val="0"/>
                        </a:spcAft>
                        <a:buNone/>
                      </a:pPr>
                      <a:r>
                        <a:rPr lang="en-US"/>
                        <a:t>Converted</a:t>
                      </a:r>
                      <a:endParaRPr/>
                    </a:p>
                  </a:txBody>
                  <a:tcPr marT="91425" marB="91425" marR="91425" marL="91425"/>
                </a:tc>
              </a:tr>
              <a:tr h="381000">
                <a:tc>
                  <a:txBody>
                    <a:bodyPr/>
                    <a:lstStyle/>
                    <a:p>
                      <a:pPr indent="0" lvl="0" marL="0" rtl="0" algn="l">
                        <a:spcBef>
                          <a:spcPts val="0"/>
                        </a:spcBef>
                        <a:spcAft>
                          <a:spcPts val="0"/>
                        </a:spcAft>
                        <a:buNone/>
                      </a:pPr>
                      <a:r>
                        <a:rPr lang="en-US"/>
                        <a:t>1</a:t>
                      </a:r>
                      <a:endParaRPr/>
                    </a:p>
                  </a:txBody>
                  <a:tcPr marT="91425" marB="91425" marR="91425" marL="91425"/>
                </a:tc>
                <a:tc>
                  <a:txBody>
                    <a:bodyPr/>
                    <a:lstStyle/>
                    <a:p>
                      <a:pPr indent="0" lvl="0" marL="0" marR="88900" rtl="0" algn="l">
                        <a:lnSpc>
                          <a:spcPct val="142857"/>
                        </a:lnSpc>
                        <a:spcBef>
                          <a:spcPts val="0"/>
                        </a:spcBef>
                        <a:spcAft>
                          <a:spcPts val="0"/>
                        </a:spcAft>
                        <a:buClr>
                          <a:schemeClr val="dk1"/>
                        </a:buClr>
                        <a:buSzPts val="1100"/>
                        <a:buFont typeface="Arial"/>
                        <a:buNone/>
                      </a:pPr>
                      <a:r>
                        <a:rPr lang="en-US" sz="1600">
                          <a:solidFill>
                            <a:schemeClr val="dk1"/>
                          </a:solidFill>
                          <a:latin typeface="Courier New"/>
                          <a:ea typeface="Courier New"/>
                          <a:cs typeface="Courier New"/>
                          <a:sym typeface="Courier New"/>
                        </a:rPr>
                        <a:t>!(x &lt; 3 || y &gt; 2)</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2</a:t>
                      </a:r>
                      <a:endParaRPr/>
                    </a:p>
                  </a:txBody>
                  <a:tcPr marT="91425" marB="91425" marR="91425" marL="91425"/>
                </a:tc>
                <a:tc>
                  <a:txBody>
                    <a:bodyPr/>
                    <a:lstStyle/>
                    <a:p>
                      <a:pPr indent="0" lvl="0" marL="0" marR="88900" rtl="0" algn="l">
                        <a:lnSpc>
                          <a:spcPct val="142857"/>
                        </a:lnSpc>
                        <a:spcBef>
                          <a:spcPts val="0"/>
                        </a:spcBef>
                        <a:spcAft>
                          <a:spcPts val="0"/>
                        </a:spcAft>
                        <a:buClr>
                          <a:schemeClr val="dk1"/>
                        </a:buClr>
                        <a:buSzPts val="1100"/>
                        <a:buFont typeface="Arial"/>
                        <a:buNone/>
                      </a:pPr>
                      <a:r>
                        <a:rPr lang="en-US" sz="1600">
                          <a:solidFill>
                            <a:schemeClr val="dk1"/>
                          </a:solidFill>
                          <a:latin typeface="Courier New"/>
                          <a:ea typeface="Courier New"/>
                          <a:cs typeface="Courier New"/>
                          <a:sym typeface="Courier New"/>
                        </a:rPr>
                        <a:t>!(x &lt; 3 &amp;&amp; y &gt; 2)</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marR="88900" rtl="0" algn="l">
                        <a:lnSpc>
                          <a:spcPct val="142857"/>
                        </a:lnSpc>
                        <a:spcBef>
                          <a:spcPts val="0"/>
                        </a:spcBef>
                        <a:spcAft>
                          <a:spcPts val="0"/>
                        </a:spcAft>
                        <a:buClr>
                          <a:schemeClr val="dk1"/>
                        </a:buClr>
                        <a:buSzPts val="1100"/>
                        <a:buFont typeface="Arial"/>
                        <a:buNone/>
                      </a:pPr>
                      <a:r>
                        <a:rPr lang="en-US" sz="1600">
                          <a:solidFill>
                            <a:schemeClr val="dk1"/>
                          </a:solidFill>
                          <a:latin typeface="Courier New"/>
                          <a:ea typeface="Courier New"/>
                          <a:cs typeface="Courier New"/>
                          <a:sym typeface="Courier New"/>
                        </a:rPr>
                        <a:t>!(x &lt;= 5 &amp;&amp; y &gt; 7)</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rPr lang="en-US" sz="1600">
                          <a:solidFill>
                            <a:schemeClr val="dk1"/>
                          </a:solidFill>
                          <a:latin typeface="Courier New"/>
                          <a:ea typeface="Courier New"/>
                          <a:cs typeface="Courier New"/>
                          <a:sym typeface="Courier New"/>
                        </a:rPr>
                        <a:t>!(</a:t>
                      </a:r>
                      <a:r>
                        <a:rPr lang="en-US" sz="1600">
                          <a:solidFill>
                            <a:schemeClr val="dk1"/>
                          </a:solidFill>
                          <a:latin typeface="Courier New"/>
                          <a:ea typeface="Courier New"/>
                          <a:cs typeface="Courier New"/>
                          <a:sym typeface="Courier New"/>
                        </a:rPr>
                        <a:t>(x &lt; 5) || (x &gt; 5) || </a:t>
                      </a:r>
                      <a:endParaRPr sz="16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lang="en-US" sz="1600">
                          <a:solidFill>
                            <a:schemeClr val="dk1"/>
                          </a:solidFill>
                          <a:latin typeface="Courier New"/>
                          <a:ea typeface="Courier New"/>
                          <a:cs typeface="Courier New"/>
                          <a:sym typeface="Courier New"/>
                        </a:rPr>
                        <a:t>(y &gt; 7) || (y &lt; 7))</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289" name="Google Shape;289;p50"/>
          <p:cNvGraphicFramePr/>
          <p:nvPr/>
        </p:nvGraphicFramePr>
        <p:xfrm>
          <a:off x="760950" y="2244000"/>
          <a:ext cx="3000000" cy="3000000"/>
        </p:xfrm>
        <a:graphic>
          <a:graphicData uri="http://schemas.openxmlformats.org/drawingml/2006/table">
            <a:tbl>
              <a:tblPr>
                <a:noFill/>
                <a:tableStyleId>{00C4C0C8-F1FF-4C3B-AE7D-8BE68BA48A97}</a:tableStyleId>
              </a:tblPr>
              <a:tblGrid>
                <a:gridCol w="416150"/>
                <a:gridCol w="3313875"/>
                <a:gridCol w="3409000"/>
              </a:tblGrid>
              <a:tr h="410075">
                <a:tc>
                  <a:txBody>
                    <a:bodyPr/>
                    <a:lstStyle/>
                    <a:p>
                      <a:pPr indent="0" lvl="0" marL="0" rtl="0" algn="l">
                        <a:spcBef>
                          <a:spcPts val="0"/>
                        </a:spcBef>
                        <a:spcAft>
                          <a:spcPts val="0"/>
                        </a:spcAft>
                        <a:buNone/>
                      </a:pPr>
                      <a:r>
                        <a:rPr lang="en-US"/>
                        <a:t>#</a:t>
                      </a:r>
                      <a:endParaRPr/>
                    </a:p>
                  </a:txBody>
                  <a:tcPr marT="91425" marB="91425" marR="91425" marL="91425"/>
                </a:tc>
                <a:tc>
                  <a:txBody>
                    <a:bodyPr/>
                    <a:lstStyle/>
                    <a:p>
                      <a:pPr indent="0" lvl="0" marL="0" rtl="0" algn="l">
                        <a:spcBef>
                          <a:spcPts val="0"/>
                        </a:spcBef>
                        <a:spcAft>
                          <a:spcPts val="0"/>
                        </a:spcAft>
                        <a:buNone/>
                      </a:pPr>
                      <a:r>
                        <a:rPr lang="en-US"/>
                        <a:t>Original</a:t>
                      </a:r>
                      <a:endParaRPr/>
                    </a:p>
                  </a:txBody>
                  <a:tcPr marT="91425" marB="91425" marR="91425" marL="91425"/>
                </a:tc>
                <a:tc>
                  <a:txBody>
                    <a:bodyPr/>
                    <a:lstStyle/>
                    <a:p>
                      <a:pPr indent="0" lvl="0" marL="0" rtl="0" algn="l">
                        <a:spcBef>
                          <a:spcPts val="0"/>
                        </a:spcBef>
                        <a:spcAft>
                          <a:spcPts val="0"/>
                        </a:spcAft>
                        <a:buNone/>
                      </a:pPr>
                      <a:r>
                        <a:rPr lang="en-US"/>
                        <a:t>Converted</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sz="1600">
                          <a:latin typeface="Courier New"/>
                          <a:ea typeface="Courier New"/>
                          <a:cs typeface="Courier New"/>
                          <a:sym typeface="Courier New"/>
                        </a:rPr>
                        <a:t>x &gt;= 3 &amp;&amp; y &lt;= 2</a:t>
                      </a:r>
                      <a:endParaRPr sz="16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sz="1600">
                          <a:latin typeface="Courier New"/>
                          <a:ea typeface="Courier New"/>
                          <a:cs typeface="Courier New"/>
                          <a:sym typeface="Courier New"/>
                        </a:rPr>
                        <a:t>x &gt;= 3 || y &lt;= 2</a:t>
                      </a:r>
                      <a:endParaRPr sz="16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sz="1600">
                          <a:latin typeface="Courier New"/>
                          <a:ea typeface="Courier New"/>
                          <a:cs typeface="Courier New"/>
                          <a:sym typeface="Courier New"/>
                        </a:rPr>
                        <a:t>x &gt; 5 || y &lt;= 7</a:t>
                      </a:r>
                      <a:endParaRPr sz="1600">
                        <a:latin typeface="Courier New"/>
                        <a:ea typeface="Courier New"/>
                        <a:cs typeface="Courier New"/>
                        <a:sym typeface="Courier New"/>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sz="1600">
                          <a:latin typeface="Courier New"/>
                          <a:ea typeface="Courier New"/>
                          <a:cs typeface="Courier New"/>
                          <a:sym typeface="Courier New"/>
                        </a:rPr>
                        <a:t>a) !((x != 5) || (y != 7))</a:t>
                      </a:r>
                      <a:endParaRPr sz="1600">
                        <a:latin typeface="Courier New"/>
                        <a:ea typeface="Courier New"/>
                        <a:cs typeface="Courier New"/>
                        <a:sym typeface="Courier New"/>
                      </a:endParaRPr>
                    </a:p>
                    <a:p>
                      <a:pPr indent="0" lvl="0" marL="0" rtl="0" algn="l">
                        <a:spcBef>
                          <a:spcPts val="0"/>
                        </a:spcBef>
                        <a:spcAft>
                          <a:spcPts val="0"/>
                        </a:spcAft>
                        <a:buNone/>
                      </a:pPr>
                      <a:r>
                        <a:rPr lang="en-US" sz="1600">
                          <a:latin typeface="Courier New"/>
                          <a:ea typeface="Courier New"/>
                          <a:cs typeface="Courier New"/>
                          <a:sym typeface="Courier New"/>
                        </a:rPr>
                        <a:t>b) (x == 5) &amp;&amp; (y == 7)</a:t>
                      </a:r>
                      <a:endParaRPr sz="1600">
                        <a:latin typeface="Courier New"/>
                        <a:ea typeface="Courier New"/>
                        <a:cs typeface="Courier New"/>
                        <a:sym typeface="Courier New"/>
                      </a:endParaRPr>
                    </a:p>
                  </a:txBody>
                  <a:tcPr marT="91425" marB="91425" marR="91425" marL="914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296" name="Google Shape;296;p51"/>
          <p:cNvSpPr txBox="1"/>
          <p:nvPr>
            <p:ph idx="1" type="body"/>
          </p:nvPr>
        </p:nvSpPr>
        <p:spPr>
          <a:xfrm>
            <a:off x="0" y="1037175"/>
            <a:ext cx="4685400" cy="4106400"/>
          </a:xfrm>
          <a:prstGeom prst="rect">
            <a:avLst/>
          </a:prstGeom>
        </p:spPr>
        <p:txBody>
          <a:bodyPr anchorCtr="0" anchor="t" bIns="45700" lIns="91425" spcFirstLastPara="1" rIns="91425" wrap="square" tIns="45700">
            <a:normAutofit/>
          </a:bodyPr>
          <a:lstStyle/>
          <a:p>
            <a:pPr indent="0" lvl="0" marL="0" rtl="0" algn="l">
              <a:lnSpc>
                <a:spcPct val="80000"/>
              </a:lnSpc>
              <a:spcBef>
                <a:spcPts val="360"/>
              </a:spcBef>
              <a:spcAft>
                <a:spcPts val="0"/>
              </a:spcAft>
              <a:buSzPts val="770"/>
              <a:buNone/>
            </a:pPr>
            <a:r>
              <a:rPr lang="en-US" sz="1840"/>
              <a:t>// [PIE 5.18]</a:t>
            </a:r>
            <a:endParaRPr sz="1840"/>
          </a:p>
          <a:p>
            <a:pPr indent="0" lvl="0" marL="0" rtl="0" algn="l">
              <a:lnSpc>
                <a:spcPct val="80000"/>
              </a:lnSpc>
              <a:spcBef>
                <a:spcPts val="360"/>
              </a:spcBef>
              <a:spcAft>
                <a:spcPts val="0"/>
              </a:spcAft>
              <a:buSzPts val="770"/>
              <a:buNone/>
            </a:pPr>
            <a:r>
              <a:rPr lang="en-US" sz="1840"/>
              <a:t>// Method A: digitSum()</a:t>
            </a:r>
            <a:endParaRPr sz="1840"/>
          </a:p>
          <a:p>
            <a:pPr indent="0" lvl="0" marL="0" rtl="0" algn="l">
              <a:lnSpc>
                <a:spcPct val="80000"/>
              </a:lnSpc>
              <a:spcBef>
                <a:spcPts val="360"/>
              </a:spcBef>
              <a:spcAft>
                <a:spcPts val="0"/>
              </a:spcAft>
              <a:buSzPts val="770"/>
              <a:buNone/>
            </a:pPr>
            <a:r>
              <a:rPr lang="en-US" sz="1840"/>
              <a:t>// Parameter: int num, any integer</a:t>
            </a:r>
            <a:endParaRPr sz="1840"/>
          </a:p>
          <a:p>
            <a:pPr indent="0" lvl="0" marL="0" rtl="0" algn="l">
              <a:lnSpc>
                <a:spcPct val="80000"/>
              </a:lnSpc>
              <a:spcBef>
                <a:spcPts val="360"/>
              </a:spcBef>
              <a:spcAft>
                <a:spcPts val="0"/>
              </a:spcAft>
              <a:buSzPts val="770"/>
              <a:buNone/>
            </a:pPr>
            <a:r>
              <a:rPr lang="en-US" sz="1840"/>
              <a:t>// Return: the sum of the digits in num</a:t>
            </a:r>
            <a:endParaRPr sz="1840"/>
          </a:p>
          <a:p>
            <a:pPr indent="0" lvl="0" marL="0" rtl="0" algn="l">
              <a:lnSpc>
                <a:spcPct val="80000"/>
              </a:lnSpc>
              <a:spcBef>
                <a:spcPts val="360"/>
              </a:spcBef>
              <a:spcAft>
                <a:spcPts val="0"/>
              </a:spcAft>
              <a:buSzPts val="770"/>
              <a:buNone/>
            </a:pPr>
            <a:r>
              <a:rPr lang="en-US" sz="1840"/>
              <a:t>// Example: num = 618, returns 15</a:t>
            </a:r>
            <a:endParaRPr sz="1840"/>
          </a:p>
          <a:p>
            <a:pPr indent="0" lvl="0" marL="0" rtl="0" algn="l">
              <a:lnSpc>
                <a:spcPct val="80000"/>
              </a:lnSpc>
              <a:spcBef>
                <a:spcPts val="360"/>
              </a:spcBef>
              <a:spcAft>
                <a:spcPts val="0"/>
              </a:spcAft>
              <a:buSzPts val="770"/>
              <a:buNone/>
            </a:pPr>
            <a:r>
              <a:t/>
            </a:r>
            <a:endParaRPr sz="1840"/>
          </a:p>
          <a:p>
            <a:pPr indent="0" lvl="0" marL="0" rtl="0" algn="l">
              <a:lnSpc>
                <a:spcPct val="80000"/>
              </a:lnSpc>
              <a:spcBef>
                <a:spcPts val="360"/>
              </a:spcBef>
              <a:spcAft>
                <a:spcPts val="0"/>
              </a:spcAft>
              <a:buSzPts val="770"/>
              <a:buNone/>
            </a:pPr>
            <a:r>
              <a:rPr lang="en-US" sz="1840"/>
              <a:t>// [PIE 5.23]</a:t>
            </a:r>
            <a:endParaRPr sz="1840"/>
          </a:p>
          <a:p>
            <a:pPr indent="0" lvl="0" marL="0" rtl="0" algn="l">
              <a:lnSpc>
                <a:spcPct val="80000"/>
              </a:lnSpc>
              <a:spcBef>
                <a:spcPts val="360"/>
              </a:spcBef>
              <a:spcAft>
                <a:spcPts val="0"/>
              </a:spcAft>
              <a:buSzPts val="770"/>
              <a:buNone/>
            </a:pPr>
            <a:r>
              <a:rPr lang="en-US" sz="1840"/>
              <a:t>// Method B: hasAnOddDigit()</a:t>
            </a:r>
            <a:endParaRPr sz="1840"/>
          </a:p>
          <a:p>
            <a:pPr indent="0" lvl="0" marL="0" rtl="0" algn="l">
              <a:lnSpc>
                <a:spcPct val="80000"/>
              </a:lnSpc>
              <a:spcBef>
                <a:spcPts val="360"/>
              </a:spcBef>
              <a:spcAft>
                <a:spcPts val="0"/>
              </a:spcAft>
              <a:buSzPts val="770"/>
              <a:buNone/>
            </a:pPr>
            <a:r>
              <a:rPr lang="en-US" sz="1840"/>
              <a:t>// Parameter: int num, any integer</a:t>
            </a:r>
            <a:endParaRPr sz="1840"/>
          </a:p>
          <a:p>
            <a:pPr indent="0" lvl="0" marL="0" rtl="0" algn="l">
              <a:lnSpc>
                <a:spcPct val="80000"/>
              </a:lnSpc>
              <a:spcBef>
                <a:spcPts val="360"/>
              </a:spcBef>
              <a:spcAft>
                <a:spcPts val="0"/>
              </a:spcAft>
              <a:buSzPts val="770"/>
              <a:buNone/>
            </a:pPr>
            <a:r>
              <a:rPr lang="en-US" sz="1840"/>
              <a:t>// Return: true if one or more odd digits in num</a:t>
            </a:r>
            <a:br>
              <a:rPr lang="en-US" sz="1840"/>
            </a:br>
            <a:r>
              <a:rPr lang="en-US" sz="1840"/>
              <a:t>// Example: num = 600, returns false, num = 601, returns true</a:t>
            </a:r>
            <a:endParaRPr sz="1840"/>
          </a:p>
        </p:txBody>
      </p:sp>
      <p:sp>
        <p:nvSpPr>
          <p:cNvPr id="297" name="Google Shape;297;p51"/>
          <p:cNvSpPr txBox="1"/>
          <p:nvPr>
            <p:ph idx="1" type="body"/>
          </p:nvPr>
        </p:nvSpPr>
        <p:spPr>
          <a:xfrm>
            <a:off x="4820575" y="1037175"/>
            <a:ext cx="4379700" cy="4106400"/>
          </a:xfrm>
          <a:prstGeom prst="rect">
            <a:avLst/>
          </a:prstGeom>
        </p:spPr>
        <p:txBody>
          <a:bodyPr anchorCtr="0" anchor="t" bIns="45700" lIns="91425" spcFirstLastPara="1" rIns="91425" wrap="square" tIns="45700">
            <a:normAutofit/>
          </a:bodyPr>
          <a:lstStyle/>
          <a:p>
            <a:pPr indent="0" lvl="0" marL="0" rtl="0" algn="l">
              <a:lnSpc>
                <a:spcPct val="80000"/>
              </a:lnSpc>
              <a:spcBef>
                <a:spcPts val="360"/>
              </a:spcBef>
              <a:spcAft>
                <a:spcPts val="0"/>
              </a:spcAft>
              <a:buSzPts val="688"/>
              <a:buNone/>
            </a:pPr>
            <a:r>
              <a:rPr lang="en-US" sz="1800"/>
              <a:t>// PIE 5.22</a:t>
            </a:r>
            <a:endParaRPr sz="1800"/>
          </a:p>
          <a:p>
            <a:pPr indent="0" lvl="0" marL="0" rtl="0" algn="l">
              <a:lnSpc>
                <a:spcPct val="80000"/>
              </a:lnSpc>
              <a:spcBef>
                <a:spcPts val="360"/>
              </a:spcBef>
              <a:spcAft>
                <a:spcPts val="0"/>
              </a:spcAft>
              <a:buSzPts val="688"/>
              <a:buNone/>
            </a:pPr>
            <a:r>
              <a:rPr lang="en-US" sz="1800"/>
              <a:t>// Method C: allDigitsOdd()</a:t>
            </a:r>
            <a:endParaRPr sz="1800"/>
          </a:p>
          <a:p>
            <a:pPr indent="0" lvl="0" marL="0" rtl="0" algn="l">
              <a:lnSpc>
                <a:spcPct val="80000"/>
              </a:lnSpc>
              <a:spcBef>
                <a:spcPts val="360"/>
              </a:spcBef>
              <a:spcAft>
                <a:spcPts val="0"/>
              </a:spcAft>
              <a:buSzPts val="688"/>
              <a:buNone/>
            </a:pPr>
            <a:r>
              <a:rPr lang="en-US" sz="1800"/>
              <a:t>// Parameter: int num, any integer</a:t>
            </a:r>
            <a:endParaRPr sz="1800"/>
          </a:p>
          <a:p>
            <a:pPr indent="0" lvl="0" marL="0" rtl="0" algn="l">
              <a:lnSpc>
                <a:spcPct val="80000"/>
              </a:lnSpc>
              <a:spcBef>
                <a:spcPts val="360"/>
              </a:spcBef>
              <a:spcAft>
                <a:spcPts val="0"/>
              </a:spcAft>
              <a:buSzPts val="688"/>
              <a:buNone/>
            </a:pPr>
            <a:r>
              <a:rPr lang="en-US" sz="1800"/>
              <a:t>// Return: true of all digits odd, otherwise false</a:t>
            </a:r>
            <a:endParaRPr sz="1800"/>
          </a:p>
          <a:p>
            <a:pPr indent="0" lvl="0" marL="0" rtl="0" algn="l">
              <a:lnSpc>
                <a:spcPct val="80000"/>
              </a:lnSpc>
              <a:spcBef>
                <a:spcPts val="360"/>
              </a:spcBef>
              <a:spcAft>
                <a:spcPts val="0"/>
              </a:spcAft>
              <a:buSzPts val="688"/>
              <a:buNone/>
            </a:pPr>
            <a:r>
              <a:rPr lang="en-US" sz="1800"/>
              <a:t>// Examples: num = 7932, returns false, num = 3197, returns true</a:t>
            </a:r>
            <a:endParaRPr sz="1800"/>
          </a:p>
          <a:p>
            <a:pPr indent="0" lvl="0" marL="0" rtl="0" algn="l">
              <a:lnSpc>
                <a:spcPct val="80000"/>
              </a:lnSpc>
              <a:spcBef>
                <a:spcPts val="360"/>
              </a:spcBef>
              <a:spcAft>
                <a:spcPts val="0"/>
              </a:spcAft>
              <a:buSzPts val="688"/>
              <a:buNone/>
            </a:pPr>
            <a:r>
              <a:t/>
            </a:r>
            <a:endParaRPr sz="1800"/>
          </a:p>
          <a:p>
            <a:pPr indent="0" lvl="0" marL="0" rtl="0" algn="l">
              <a:lnSpc>
                <a:spcPct val="80000"/>
              </a:lnSpc>
              <a:spcBef>
                <a:spcPts val="360"/>
              </a:spcBef>
              <a:spcAft>
                <a:spcPts val="0"/>
              </a:spcAft>
              <a:buSzPts val="688"/>
              <a:buNone/>
            </a:pPr>
            <a:r>
              <a:rPr lang="en-US" sz="1800"/>
              <a:t>// PIE 5.24</a:t>
            </a:r>
            <a:endParaRPr sz="1800"/>
          </a:p>
          <a:p>
            <a:pPr indent="0" lvl="0" marL="0" rtl="0" algn="l">
              <a:lnSpc>
                <a:spcPct val="80000"/>
              </a:lnSpc>
              <a:spcBef>
                <a:spcPts val="360"/>
              </a:spcBef>
              <a:spcAft>
                <a:spcPts val="0"/>
              </a:spcAft>
              <a:buSzPts val="688"/>
              <a:buNone/>
            </a:pPr>
            <a:r>
              <a:rPr lang="en-US" sz="1800"/>
              <a:t>// Method D: allVowels()</a:t>
            </a:r>
            <a:endParaRPr sz="1800"/>
          </a:p>
          <a:p>
            <a:pPr indent="0" lvl="0" marL="0" rtl="0" algn="l">
              <a:lnSpc>
                <a:spcPct val="80000"/>
              </a:lnSpc>
              <a:spcBef>
                <a:spcPts val="360"/>
              </a:spcBef>
              <a:spcAft>
                <a:spcPts val="0"/>
              </a:spcAft>
              <a:buSzPts val="688"/>
              <a:buNone/>
            </a:pPr>
            <a:r>
              <a:rPr lang="en-US" sz="1800"/>
              <a:t>// Parameter: String str, any string</a:t>
            </a:r>
            <a:endParaRPr sz="1800"/>
          </a:p>
          <a:p>
            <a:pPr indent="0" lvl="0" marL="0" rtl="0" algn="l">
              <a:lnSpc>
                <a:spcPct val="80000"/>
              </a:lnSpc>
              <a:spcBef>
                <a:spcPts val="360"/>
              </a:spcBef>
              <a:spcAft>
                <a:spcPts val="0"/>
              </a:spcAft>
              <a:buSzPts val="688"/>
              <a:buNone/>
            </a:pPr>
            <a:r>
              <a:rPr lang="en-US" sz="1800"/>
              <a:t>// Return: true if all characters are vowels (‘a’, ‘e’, ‘i’, ‘o’ or ‘u’), otherwise false</a:t>
            </a:r>
            <a:endParaRPr sz="1800"/>
          </a:p>
          <a:p>
            <a:pPr indent="0" lvl="0" marL="0" rtl="0" algn="l">
              <a:lnSpc>
                <a:spcPct val="80000"/>
              </a:lnSpc>
              <a:spcBef>
                <a:spcPts val="360"/>
              </a:spcBef>
              <a:spcAft>
                <a:spcPts val="0"/>
              </a:spcAft>
              <a:buSzPts val="688"/>
              <a:buNone/>
            </a:pPr>
            <a:r>
              <a:rPr lang="en-US" sz="1800"/>
              <a:t>// Examples: str = “oieauoo”, returns true</a:t>
            </a:r>
            <a:endParaRPr sz="1800"/>
          </a:p>
        </p:txBody>
      </p:sp>
      <p:sp>
        <p:nvSpPr>
          <p:cNvPr id="298" name="Google Shape;298;p51"/>
          <p:cNvSpPr/>
          <p:nvPr/>
        </p:nvSpPr>
        <p:spPr>
          <a:xfrm>
            <a:off x="3005700" y="150450"/>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cxnSp>
        <p:nvCxnSpPr>
          <p:cNvPr id="163" name="Google Shape;163;p34"/>
          <p:cNvCxnSpPr/>
          <p:nvPr/>
        </p:nvCxnSpPr>
        <p:spPr>
          <a:xfrm>
            <a:off x="628650" y="3486150"/>
            <a:ext cx="5619750" cy="0"/>
          </a:xfrm>
          <a:prstGeom prst="straightConnector1">
            <a:avLst/>
          </a:prstGeom>
          <a:noFill/>
          <a:ln cap="flat" cmpd="sng" w="19050">
            <a:solidFill>
              <a:srgbClr val="BF5700"/>
            </a:solidFill>
            <a:prstDash val="solid"/>
            <a:round/>
            <a:headEnd len="sm" w="sm" type="none"/>
            <a:tailEnd len="sm" w="sm" type="none"/>
          </a:ln>
        </p:spPr>
      </p:cxnSp>
      <p:sp>
        <p:nvSpPr>
          <p:cNvPr id="164" name="Google Shape;164;p34"/>
          <p:cNvSpPr txBox="1"/>
          <p:nvPr/>
        </p:nvSpPr>
        <p:spPr>
          <a:xfrm>
            <a:off x="548650" y="3920450"/>
            <a:ext cx="7886700" cy="65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PROFESSOR</a:t>
            </a:r>
            <a:r>
              <a:rPr b="0" i="0" lang="en-US" sz="1050" u="none" cap="none" strike="noStrike">
                <a:solidFill>
                  <a:srgbClr val="BF5700"/>
                </a:solidFill>
                <a:latin typeface="Arial Black"/>
                <a:ea typeface="Arial Black"/>
                <a:cs typeface="Arial Black"/>
                <a:sym typeface="Arial Black"/>
              </a:rPr>
              <a:t> RAMSEY</a:t>
            </a:r>
            <a:endParaRPr b="0" i="0" sz="1050" u="none" cap="none" strike="noStrike">
              <a:solidFill>
                <a:srgbClr val="BF5700"/>
              </a:solidFill>
              <a:latin typeface="Arial Black"/>
              <a:ea typeface="Arial Black"/>
              <a:cs typeface="Arial Black"/>
              <a:sym typeface="Arial Black"/>
            </a:endParaRPr>
          </a:p>
          <a:p>
            <a:pPr indent="0" lvl="0" marL="0" rtl="0" algn="l">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GDC 6.318</a:t>
            </a:r>
            <a:endParaRPr b="0" i="0" sz="1050" u="none" cap="none" strike="noStrike">
              <a:solidFill>
                <a:srgbClr val="BF5700"/>
              </a:solidFill>
              <a:latin typeface="Arial Black"/>
              <a:ea typeface="Arial Black"/>
              <a:cs typeface="Arial Black"/>
              <a:sym typeface="Arial Black"/>
            </a:endParaRPr>
          </a:p>
          <a:p>
            <a:pPr indent="0" lvl="0" marL="0" marR="0" rtl="0" algn="l">
              <a:lnSpc>
                <a:spcPct val="100000"/>
              </a:lnSpc>
              <a:spcBef>
                <a:spcPts val="0"/>
              </a:spcBef>
              <a:spcAft>
                <a:spcPts val="0"/>
              </a:spcAft>
              <a:buClr>
                <a:srgbClr val="BF5700"/>
              </a:buClr>
              <a:buSzPts val="1050"/>
              <a:buFont typeface="Arial"/>
              <a:buNone/>
            </a:pPr>
            <a:r>
              <a:rPr b="0" i="0" lang="en-US" sz="1050" u="none" cap="none" strike="noStrike">
                <a:solidFill>
                  <a:srgbClr val="BF5700"/>
                </a:solidFill>
                <a:latin typeface="Arial Black"/>
                <a:ea typeface="Arial Black"/>
                <a:cs typeface="Arial Black"/>
                <a:sym typeface="Arial Black"/>
              </a:rPr>
              <a:t>ramsey@cs.utexas.edu</a:t>
            </a:r>
            <a:endParaRPr b="0" i="0" sz="1050" u="none" cap="none" strike="noStrike">
              <a:solidFill>
                <a:srgbClr val="BF5700"/>
              </a:solidFill>
              <a:latin typeface="Arial Black"/>
              <a:ea typeface="Arial Black"/>
              <a:cs typeface="Arial Black"/>
              <a:sym typeface="Arial Black"/>
            </a:endParaRPr>
          </a:p>
        </p:txBody>
      </p:sp>
      <p:sp>
        <p:nvSpPr>
          <p:cNvPr id="165" name="Google Shape;165;p34"/>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l">
              <a:lnSpc>
                <a:spcPct val="142857"/>
              </a:lnSpc>
              <a:spcBef>
                <a:spcPts val="0"/>
              </a:spcBef>
              <a:spcAft>
                <a:spcPts val="0"/>
              </a:spcAft>
              <a:buClr>
                <a:srgbClr val="BF5700"/>
              </a:buClr>
              <a:buSzPts val="2800"/>
              <a:buFont typeface="Arial Black"/>
              <a:buNone/>
            </a:pPr>
            <a:r>
              <a:t/>
            </a:r>
            <a:endParaRPr b="1" sz="4000">
              <a:solidFill>
                <a:srgbClr val="FF0000"/>
              </a:solidFill>
              <a:latin typeface="Arial Black"/>
              <a:ea typeface="Arial Black"/>
              <a:cs typeface="Arial Black"/>
              <a:sym typeface="Arial Black"/>
            </a:endParaRPr>
          </a:p>
          <a:p>
            <a:pPr indent="0" lvl="0" marL="0" marR="0" rtl="0" algn="l">
              <a:lnSpc>
                <a:spcPct val="142857"/>
              </a:lnSpc>
              <a:spcBef>
                <a:spcPts val="0"/>
              </a:spcBef>
              <a:spcAft>
                <a:spcPts val="0"/>
              </a:spcAft>
              <a:buClr>
                <a:srgbClr val="BF5700"/>
              </a:buClr>
              <a:buSzPts val="2800"/>
              <a:buFont typeface="Arial Black"/>
              <a:buNone/>
            </a:pPr>
            <a:r>
              <a:rPr b="1" lang="en-US" sz="2400">
                <a:solidFill>
                  <a:srgbClr val="BF5700"/>
                </a:solidFill>
                <a:latin typeface="Arial Black"/>
                <a:ea typeface="Arial Black"/>
                <a:cs typeface="Arial Black"/>
                <a:sym typeface="Arial Black"/>
              </a:rPr>
              <a:t>5.3 The Boolean Type</a:t>
            </a:r>
            <a:endParaRPr b="1" sz="2400">
              <a:solidFill>
                <a:srgbClr val="BF5700"/>
              </a:solidFill>
              <a:latin typeface="Arial Black"/>
              <a:ea typeface="Arial Black"/>
              <a:cs typeface="Arial Black"/>
              <a:sym typeface="Arial Black"/>
            </a:endParaRPr>
          </a:p>
        </p:txBody>
      </p:sp>
      <p:pic>
        <p:nvPicPr>
          <p:cNvPr id="166" name="Google Shape;166;p34"/>
          <p:cNvPicPr preferRelativeResize="0"/>
          <p:nvPr/>
        </p:nvPicPr>
        <p:blipFill rotWithShape="1">
          <a:blip r:embed="rId3">
            <a:alphaModFix/>
          </a:blip>
          <a:srcRect b="0" l="0" r="0" t="0"/>
          <a:stretch/>
        </p:blipFill>
        <p:spPr>
          <a:xfrm>
            <a:off x="6565597" y="-152400"/>
            <a:ext cx="2151186" cy="1047750"/>
          </a:xfrm>
          <a:prstGeom prst="rect">
            <a:avLst/>
          </a:prstGeom>
          <a:noFill/>
          <a:ln>
            <a:noFill/>
          </a:ln>
        </p:spPr>
      </p:pic>
      <p:pic>
        <p:nvPicPr>
          <p:cNvPr id="167" name="Google Shape;167;p34"/>
          <p:cNvPicPr preferRelativeResize="0"/>
          <p:nvPr/>
        </p:nvPicPr>
        <p:blipFill rotWithShape="1">
          <a:blip r:embed="rId4">
            <a:alphaModFix/>
          </a:blip>
          <a:srcRect b="0" l="0" r="0" t="0"/>
          <a:stretch/>
        </p:blipFill>
        <p:spPr>
          <a:xfrm>
            <a:off x="7399968" y="785468"/>
            <a:ext cx="989650" cy="9896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52"/>
          <p:cNvSpPr txBox="1"/>
          <p:nvPr>
            <p:ph type="title"/>
          </p:nvPr>
        </p:nvSpPr>
        <p:spPr>
          <a:xfrm>
            <a:off x="457200" y="463951"/>
            <a:ext cx="8229600" cy="4467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a:t>Solutions</a:t>
            </a:r>
            <a:endParaRPr/>
          </a:p>
        </p:txBody>
      </p:sp>
      <p:sp>
        <p:nvSpPr>
          <p:cNvPr id="305" name="Google Shape;305;p5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pic>
        <p:nvPicPr>
          <p:cNvPr id="306" name="Google Shape;306;p52"/>
          <p:cNvPicPr preferRelativeResize="0"/>
          <p:nvPr/>
        </p:nvPicPr>
        <p:blipFill>
          <a:blip r:embed="rId3">
            <a:alphaModFix/>
          </a:blip>
          <a:stretch>
            <a:fillRect/>
          </a:stretch>
        </p:blipFill>
        <p:spPr>
          <a:xfrm>
            <a:off x="152400" y="1063050"/>
            <a:ext cx="4451051" cy="1544100"/>
          </a:xfrm>
          <a:prstGeom prst="rect">
            <a:avLst/>
          </a:prstGeom>
          <a:noFill/>
          <a:ln>
            <a:noFill/>
          </a:ln>
        </p:spPr>
      </p:pic>
      <p:pic>
        <p:nvPicPr>
          <p:cNvPr id="307" name="Google Shape;307;p52"/>
          <p:cNvPicPr preferRelativeResize="0"/>
          <p:nvPr/>
        </p:nvPicPr>
        <p:blipFill>
          <a:blip r:embed="rId4">
            <a:alphaModFix/>
          </a:blip>
          <a:stretch>
            <a:fillRect/>
          </a:stretch>
        </p:blipFill>
        <p:spPr>
          <a:xfrm>
            <a:off x="120950" y="3098017"/>
            <a:ext cx="4451049" cy="1407183"/>
          </a:xfrm>
          <a:prstGeom prst="rect">
            <a:avLst/>
          </a:prstGeom>
          <a:noFill/>
          <a:ln>
            <a:noFill/>
          </a:ln>
        </p:spPr>
      </p:pic>
      <p:pic>
        <p:nvPicPr>
          <p:cNvPr id="308" name="Google Shape;308;p52"/>
          <p:cNvPicPr preferRelativeResize="0"/>
          <p:nvPr/>
        </p:nvPicPr>
        <p:blipFill>
          <a:blip r:embed="rId5">
            <a:alphaModFix/>
          </a:blip>
          <a:stretch>
            <a:fillRect/>
          </a:stretch>
        </p:blipFill>
        <p:spPr>
          <a:xfrm>
            <a:off x="4748024" y="910650"/>
            <a:ext cx="4306648" cy="1682925"/>
          </a:xfrm>
          <a:prstGeom prst="rect">
            <a:avLst/>
          </a:prstGeom>
          <a:noFill/>
          <a:ln>
            <a:noFill/>
          </a:ln>
        </p:spPr>
      </p:pic>
      <p:pic>
        <p:nvPicPr>
          <p:cNvPr id="309" name="Google Shape;309;p52"/>
          <p:cNvPicPr preferRelativeResize="0"/>
          <p:nvPr/>
        </p:nvPicPr>
        <p:blipFill>
          <a:blip r:embed="rId6">
            <a:alphaModFix/>
          </a:blip>
          <a:stretch>
            <a:fillRect/>
          </a:stretch>
        </p:blipFill>
        <p:spPr>
          <a:xfrm>
            <a:off x="4675825" y="2745975"/>
            <a:ext cx="4451049" cy="207416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grpSp>
        <p:nvGrpSpPr>
          <p:cNvPr id="315" name="Google Shape;315;p53"/>
          <p:cNvGrpSpPr/>
          <p:nvPr/>
        </p:nvGrpSpPr>
        <p:grpSpPr>
          <a:xfrm>
            <a:off x="4913813" y="475575"/>
            <a:ext cx="4126512" cy="4583250"/>
            <a:chOff x="4913813" y="475575"/>
            <a:chExt cx="4126512" cy="4583250"/>
          </a:xfrm>
        </p:grpSpPr>
        <p:sp>
          <p:nvSpPr>
            <p:cNvPr id="316" name="Google Shape;316;p53"/>
            <p:cNvSpPr/>
            <p:nvPr/>
          </p:nvSpPr>
          <p:spPr>
            <a:xfrm>
              <a:off x="5713000" y="11979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53"/>
            <p:cNvSpPr/>
            <p:nvPr/>
          </p:nvSpPr>
          <p:spPr>
            <a:xfrm>
              <a:off x="6117700" y="31619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53"/>
            <p:cNvSpPr/>
            <p:nvPr/>
          </p:nvSpPr>
          <p:spPr>
            <a:xfrm>
              <a:off x="7121100" y="1405675"/>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53"/>
            <p:cNvSpPr/>
            <p:nvPr/>
          </p:nvSpPr>
          <p:spPr>
            <a:xfrm>
              <a:off x="7381625" y="256127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53"/>
            <p:cNvSpPr/>
            <p:nvPr/>
          </p:nvSpPr>
          <p:spPr>
            <a:xfrm>
              <a:off x="4913813" y="360090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53"/>
            <p:cNvSpPr/>
            <p:nvPr/>
          </p:nvSpPr>
          <p:spPr>
            <a:xfrm>
              <a:off x="7561375" y="8920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53"/>
            <p:cNvSpPr/>
            <p:nvPr/>
          </p:nvSpPr>
          <p:spPr>
            <a:xfrm>
              <a:off x="7069625" y="823675"/>
              <a:ext cx="1970700" cy="18174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sz="2200">
                  <a:latin typeface="Comfortaa"/>
                  <a:ea typeface="Comfortaa"/>
                  <a:cs typeface="Comfortaa"/>
                  <a:sym typeface="Comfortaa"/>
                </a:rPr>
                <a:t>You Belong Here</a:t>
              </a:r>
              <a:endParaRPr b="1" i="0" sz="2200" u="none" cap="none" strike="noStrike">
                <a:solidFill>
                  <a:srgbClr val="000000"/>
                </a:solidFill>
                <a:latin typeface="Comfortaa"/>
                <a:ea typeface="Comfortaa"/>
                <a:cs typeface="Comfortaa"/>
                <a:sym typeface="Comfortaa"/>
              </a:endParaRPr>
            </a:p>
          </p:txBody>
        </p:sp>
        <p:sp>
          <p:nvSpPr>
            <p:cNvPr id="323" name="Google Shape;323;p53"/>
            <p:cNvSpPr/>
            <p:nvPr/>
          </p:nvSpPr>
          <p:spPr>
            <a:xfrm>
              <a:off x="6270100" y="47557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53"/>
            <p:cNvSpPr/>
            <p:nvPr/>
          </p:nvSpPr>
          <p:spPr>
            <a:xfrm>
              <a:off x="6320575" y="407755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a:latin typeface="Comfortaa"/>
                  <a:ea typeface="Comfortaa"/>
                  <a:cs typeface="Comfortaa"/>
                  <a:sym typeface="Comfortaa"/>
                </a:rPr>
                <a:t>Hi!</a:t>
              </a:r>
              <a:endParaRPr b="1" i="0" sz="1400" u="none" cap="none" strike="noStrike">
                <a:solidFill>
                  <a:srgbClr val="000000"/>
                </a:solidFill>
                <a:latin typeface="Comfortaa"/>
                <a:ea typeface="Comfortaa"/>
                <a:cs typeface="Comfortaa"/>
                <a:sym typeface="Comfortaa"/>
              </a:endParaRPr>
            </a:p>
          </p:txBody>
        </p:sp>
        <p:sp>
          <p:nvSpPr>
            <p:cNvPr id="325" name="Google Shape;325;p53"/>
            <p:cNvSpPr/>
            <p:nvPr/>
          </p:nvSpPr>
          <p:spPr>
            <a:xfrm>
              <a:off x="6868350" y="32146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53"/>
            <p:cNvSpPr/>
            <p:nvPr/>
          </p:nvSpPr>
          <p:spPr>
            <a:xfrm>
              <a:off x="5105275" y="26221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53"/>
            <p:cNvSpPr/>
            <p:nvPr/>
          </p:nvSpPr>
          <p:spPr>
            <a:xfrm>
              <a:off x="6270550" y="4405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53"/>
            <p:cNvSpPr/>
            <p:nvPr/>
          </p:nvSpPr>
          <p:spPr>
            <a:xfrm>
              <a:off x="6955600" y="19687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9" name="Google Shape;329;p53"/>
          <p:cNvSpPr txBox="1"/>
          <p:nvPr>
            <p:ph type="title"/>
          </p:nvPr>
        </p:nvSpPr>
        <p:spPr>
          <a:xfrm>
            <a:off x="457200" y="463951"/>
            <a:ext cx="8229600" cy="446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F3F3F"/>
              </a:buClr>
              <a:buSzPct val="122222"/>
              <a:buFont typeface="Arial"/>
              <a:buNone/>
            </a:pPr>
            <a:r>
              <a:rPr lang="en-US"/>
              <a:t>Remember</a:t>
            </a:r>
            <a:endParaRPr/>
          </a:p>
        </p:txBody>
      </p:sp>
      <p:sp>
        <p:nvSpPr>
          <p:cNvPr id="330" name="Google Shape;330;p5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331" name="Google Shape;331;p53"/>
          <p:cNvSpPr txBox="1"/>
          <p:nvPr>
            <p:ph idx="1" type="body"/>
          </p:nvPr>
        </p:nvSpPr>
        <p:spPr>
          <a:xfrm>
            <a:off x="304050" y="1215050"/>
            <a:ext cx="4972800" cy="3661800"/>
          </a:xfrm>
          <a:prstGeom prst="rect">
            <a:avLst/>
          </a:prstGeom>
          <a:noFill/>
          <a:ln>
            <a:noFill/>
          </a:ln>
        </p:spPr>
        <p:txBody>
          <a:bodyPr anchorCtr="0" anchor="t" bIns="45700" lIns="91425" spcFirstLastPara="1" rIns="91425" wrap="square" tIns="45700">
            <a:noAutofit/>
          </a:bodyPr>
          <a:lstStyle/>
          <a:p>
            <a:pPr indent="-349250" lvl="0" marL="457200" marR="0" rtl="0" algn="l">
              <a:lnSpc>
                <a:spcPct val="100000"/>
              </a:lnSpc>
              <a:spcBef>
                <a:spcPts val="0"/>
              </a:spcBef>
              <a:spcAft>
                <a:spcPts val="0"/>
              </a:spcAft>
              <a:buClr>
                <a:schemeClr val="dk1"/>
              </a:buClr>
              <a:buSzPts val="1900"/>
              <a:buFont typeface="Arial"/>
              <a:buChar char="•"/>
            </a:pPr>
            <a:r>
              <a:rPr lang="en-US" sz="1900">
                <a:solidFill>
                  <a:schemeClr val="dk1"/>
                </a:solidFill>
                <a:latin typeface="Arial"/>
                <a:ea typeface="Arial"/>
                <a:cs typeface="Arial"/>
                <a:sym typeface="Arial"/>
              </a:rPr>
              <a:t>TBD</a:t>
            </a:r>
            <a:endParaRPr sz="1900">
              <a:solidFill>
                <a:schemeClr val="dk1"/>
              </a:solidFill>
              <a:latin typeface="Arial"/>
              <a:ea typeface="Arial"/>
              <a:cs typeface="Arial"/>
              <a:sym typeface="Arial"/>
            </a:endParaRPr>
          </a:p>
          <a:p>
            <a:pPr indent="-349250" lvl="0" marL="457200" marR="0" rtl="0" algn="l">
              <a:lnSpc>
                <a:spcPct val="100000"/>
              </a:lnSpc>
              <a:spcBef>
                <a:spcPts val="0"/>
              </a:spcBef>
              <a:spcAft>
                <a:spcPts val="0"/>
              </a:spcAft>
              <a:buClr>
                <a:schemeClr val="dk1"/>
              </a:buClr>
              <a:buSzPts val="1900"/>
              <a:buFont typeface="Arial"/>
              <a:buChar char="•"/>
            </a:pPr>
            <a:r>
              <a:t/>
            </a:r>
            <a:endParaRPr sz="1900">
              <a:solidFill>
                <a:schemeClr val="dk1"/>
              </a:solidFill>
              <a:latin typeface="Arial"/>
              <a:ea typeface="Arial"/>
              <a:cs typeface="Arial"/>
              <a:sym typeface="Arial"/>
            </a:endParaRPr>
          </a:p>
          <a:p>
            <a:pPr indent="-285750" lvl="1" marL="742950" marR="0" rtl="0" algn="l">
              <a:lnSpc>
                <a:spcPct val="80000"/>
              </a:lnSpc>
              <a:spcBef>
                <a:spcPts val="400"/>
              </a:spcBef>
              <a:spcAft>
                <a:spcPts val="0"/>
              </a:spcAft>
              <a:buClr>
                <a:schemeClr val="dk1"/>
              </a:buClr>
              <a:buSzPts val="2000"/>
              <a:buFont typeface="Courier New"/>
              <a:buNone/>
            </a:pPr>
            <a:r>
              <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5"/>
          <p:cNvSpPr txBox="1"/>
          <p:nvPr>
            <p:ph type="title"/>
          </p:nvPr>
        </p:nvSpPr>
        <p:spPr>
          <a:xfrm>
            <a:off x="457200" y="463951"/>
            <a:ext cx="8229600" cy="446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F3F3F"/>
              </a:buClr>
              <a:buSzPct val="122222"/>
              <a:buFont typeface="Arial"/>
              <a:buNone/>
            </a:pPr>
            <a:r>
              <a:rPr lang="en-US"/>
              <a:t>Announcements</a:t>
            </a:r>
            <a:endParaRPr/>
          </a:p>
        </p:txBody>
      </p:sp>
      <p:sp>
        <p:nvSpPr>
          <p:cNvPr id="174" name="Google Shape;174;p3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175" name="Google Shape;175;p35"/>
          <p:cNvSpPr txBox="1"/>
          <p:nvPr>
            <p:ph idx="1" type="body"/>
          </p:nvPr>
        </p:nvSpPr>
        <p:spPr>
          <a:xfrm>
            <a:off x="457200" y="1321350"/>
            <a:ext cx="8229600" cy="3606000"/>
          </a:xfrm>
          <a:prstGeom prst="rect">
            <a:avLst/>
          </a:prstGeom>
        </p:spPr>
        <p:txBody>
          <a:bodyPr anchorCtr="0" anchor="t" bIns="45700" lIns="91425" spcFirstLastPara="1" rIns="91425" wrap="square" tIns="45700">
            <a:normAutofit/>
          </a:bodyPr>
          <a:lstStyle/>
          <a:p>
            <a:pPr indent="-342900" lvl="0" marL="457200" rtl="0" algn="l">
              <a:spcBef>
                <a:spcPts val="360"/>
              </a:spcBef>
              <a:spcAft>
                <a:spcPts val="0"/>
              </a:spcAft>
              <a:buSzPts val="1800"/>
              <a:buChar char="●"/>
            </a:pPr>
            <a:r>
              <a:rPr lang="en-US"/>
              <a:t>TBD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6"/>
          <p:cNvSpPr txBox="1"/>
          <p:nvPr/>
        </p:nvSpPr>
        <p:spPr>
          <a:xfrm>
            <a:off x="1051500" y="2660681"/>
            <a:ext cx="7003200" cy="112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600">
                <a:latin typeface="Calibri"/>
                <a:ea typeface="Calibri"/>
                <a:cs typeface="Calibri"/>
                <a:sym typeface="Calibri"/>
              </a:rPr>
              <a:t>??? </a:t>
            </a:r>
            <a:r>
              <a:rPr b="1" lang="en-US" sz="3600">
                <a:latin typeface="Calibri"/>
                <a:ea typeface="Calibri"/>
                <a:cs typeface="Calibri"/>
                <a:sym typeface="Calibri"/>
              </a:rPr>
              <a:t>Quiz</a:t>
            </a:r>
            <a:endParaRPr b="1" sz="3600">
              <a:latin typeface="Calibri"/>
              <a:ea typeface="Calibri"/>
              <a:cs typeface="Calibri"/>
              <a:sym typeface="Calibri"/>
            </a:endParaRPr>
          </a:p>
        </p:txBody>
      </p:sp>
      <p:pic>
        <p:nvPicPr>
          <p:cNvPr id="182" name="Google Shape;182;p36"/>
          <p:cNvPicPr preferRelativeResize="0"/>
          <p:nvPr/>
        </p:nvPicPr>
        <p:blipFill>
          <a:blip r:embed="rId3">
            <a:alphaModFix/>
          </a:blip>
          <a:stretch>
            <a:fillRect/>
          </a:stretch>
        </p:blipFill>
        <p:spPr>
          <a:xfrm>
            <a:off x="3454750" y="1261625"/>
            <a:ext cx="2234512" cy="122126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7" name="Shape 187"/>
        <p:cNvGrpSpPr/>
        <p:nvPr/>
      </p:nvGrpSpPr>
      <p:grpSpPr>
        <a:xfrm>
          <a:off x="0" y="0"/>
          <a:ext cx="0" cy="0"/>
          <a:chOff x="0" y="0"/>
          <a:chExt cx="0" cy="0"/>
        </a:xfrm>
      </p:grpSpPr>
      <p:cxnSp>
        <p:nvCxnSpPr>
          <p:cNvPr id="188" name="Google Shape;188;p37"/>
          <p:cNvCxnSpPr/>
          <p:nvPr/>
        </p:nvCxnSpPr>
        <p:spPr>
          <a:xfrm flipH="1" rot="10800000">
            <a:off x="628650" y="3463950"/>
            <a:ext cx="7818000" cy="22200"/>
          </a:xfrm>
          <a:prstGeom prst="straightConnector1">
            <a:avLst/>
          </a:prstGeom>
          <a:noFill/>
          <a:ln cap="flat" cmpd="sng" w="19050">
            <a:solidFill>
              <a:srgbClr val="BF5700"/>
            </a:solidFill>
            <a:prstDash val="solid"/>
            <a:round/>
            <a:headEnd len="sm" w="sm" type="none"/>
            <a:tailEnd len="sm" w="sm" type="none"/>
          </a:ln>
        </p:spPr>
      </p:cxnSp>
      <p:sp>
        <p:nvSpPr>
          <p:cNvPr id="189" name="Google Shape;189;p37"/>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5.3</a:t>
            </a:r>
            <a:r>
              <a:rPr b="1" lang="en-US" sz="4000">
                <a:solidFill>
                  <a:srgbClr val="BF5700"/>
                </a:solidFill>
                <a:latin typeface="Arial Black"/>
                <a:ea typeface="Arial Black"/>
                <a:cs typeface="Arial Black"/>
                <a:sym typeface="Arial Black"/>
              </a:rPr>
              <a:t>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The Boolean Type</a:t>
            </a:r>
            <a:endParaRPr b="0" i="0" sz="4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8"/>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Methods That are Tests</a:t>
            </a:r>
            <a:endParaRPr/>
          </a:p>
        </p:txBody>
      </p:sp>
      <p:sp>
        <p:nvSpPr>
          <p:cNvPr id="196" name="Google Shape;196;p38"/>
          <p:cNvSpPr txBox="1"/>
          <p:nvPr>
            <p:ph idx="1" type="body"/>
          </p:nvPr>
        </p:nvSpPr>
        <p:spPr>
          <a:xfrm>
            <a:off x="457200" y="994775"/>
            <a:ext cx="8229600" cy="3691800"/>
          </a:xfrm>
          <a:prstGeom prst="rect">
            <a:avLst/>
          </a:prstGeom>
        </p:spPr>
        <p:txBody>
          <a:bodyPr anchorCtr="0" anchor="t" bIns="45700" lIns="91425" spcFirstLastPara="1" rIns="91425" wrap="square" tIns="45700">
            <a:normAutofit fontScale="92500" lnSpcReduction="20000"/>
          </a:bodyPr>
          <a:lstStyle/>
          <a:p>
            <a:pPr indent="0" lvl="0" marL="0" rtl="0" algn="l">
              <a:lnSpc>
                <a:spcPct val="115000"/>
              </a:lnSpc>
              <a:spcBef>
                <a:spcPts val="0"/>
              </a:spcBef>
              <a:spcAft>
                <a:spcPts val="0"/>
              </a:spcAft>
              <a:buNone/>
            </a:pPr>
            <a:r>
              <a:rPr lang="en-US" sz="2400">
                <a:solidFill>
                  <a:schemeClr val="dk1"/>
                </a:solidFill>
                <a:latin typeface="Arial"/>
                <a:ea typeface="Arial"/>
                <a:cs typeface="Arial"/>
                <a:sym typeface="Arial"/>
              </a:rPr>
              <a:t>Some methods return logical values. </a:t>
            </a:r>
            <a:r>
              <a:rPr lang="en-US" sz="2200">
                <a:solidFill>
                  <a:schemeClr val="dk1"/>
                </a:solidFill>
                <a:latin typeface="Arial"/>
                <a:ea typeface="Arial"/>
                <a:cs typeface="Arial"/>
                <a:sym typeface="Arial"/>
              </a:rPr>
              <a:t>A call to such a method can be used as a </a:t>
            </a:r>
            <a:r>
              <a:rPr b="1" lang="en-US" sz="2200">
                <a:solidFill>
                  <a:schemeClr val="dk1"/>
                </a:solidFill>
                <a:latin typeface="Arial"/>
                <a:ea typeface="Arial"/>
                <a:cs typeface="Arial"/>
                <a:sym typeface="Arial"/>
              </a:rPr>
              <a:t>test</a:t>
            </a:r>
            <a:r>
              <a:rPr lang="en-US" sz="2200">
                <a:solidFill>
                  <a:schemeClr val="dk1"/>
                </a:solidFill>
                <a:latin typeface="Arial"/>
                <a:ea typeface="Arial"/>
                <a:cs typeface="Arial"/>
                <a:sym typeface="Arial"/>
              </a:rPr>
              <a:t> in a loop or </a:t>
            </a:r>
            <a:r>
              <a:rPr lang="en-US" sz="2200">
                <a:solidFill>
                  <a:schemeClr val="dk1"/>
                </a:solidFill>
                <a:latin typeface="Courier New"/>
                <a:ea typeface="Courier New"/>
                <a:cs typeface="Courier New"/>
                <a:sym typeface="Courier New"/>
              </a:rPr>
              <a:t>if</a:t>
            </a:r>
            <a:r>
              <a:rPr lang="en-US" sz="2200">
                <a:solidFill>
                  <a:schemeClr val="dk1"/>
                </a:solidFill>
                <a:latin typeface="Tahoma"/>
                <a:ea typeface="Tahoma"/>
                <a:cs typeface="Tahoma"/>
                <a:sym typeface="Tahoma"/>
              </a:rPr>
              <a:t>.</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b="1" i="1" lang="en-US" sz="1800">
                <a:solidFill>
                  <a:schemeClr val="dk1"/>
                </a:solidFill>
                <a:latin typeface="Courier New"/>
                <a:ea typeface="Courier New"/>
                <a:cs typeface="Courier New"/>
                <a:sym typeface="Courier New"/>
              </a:rPr>
              <a:t>	</a:t>
            </a:r>
            <a:r>
              <a:rPr lang="en-US" sz="1800">
                <a:solidFill>
                  <a:schemeClr val="dk1"/>
                </a:solidFill>
                <a:latin typeface="Courier New"/>
                <a:ea typeface="Courier New"/>
                <a:cs typeface="Courier New"/>
                <a:sym typeface="Courier New"/>
              </a:rPr>
              <a:t>Scanner console = new Scanner(System.in);</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System.out.print("Type your first name: ");</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String name = console.next();</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Tahoma"/>
              <a:buNone/>
            </a:pPr>
            <a:r>
              <a:t/>
            </a:r>
            <a:endParaRPr b="1" i="1" sz="1800">
              <a:solidFill>
                <a:schemeClr val="dk1"/>
              </a:solidFill>
              <a:latin typeface="Courier New"/>
              <a:ea typeface="Courier New"/>
              <a:cs typeface="Courier New"/>
              <a:sym typeface="Courier New"/>
            </a:endParaRPr>
          </a:p>
          <a:p>
            <a:pPr indent="-246062" lvl="1" marL="639762" rtl="0" algn="l">
              <a:lnSpc>
                <a:spcPct val="115000"/>
              </a:lnSpc>
              <a:spcBef>
                <a:spcPts val="360"/>
              </a:spcBef>
              <a:spcAft>
                <a:spcPts val="0"/>
              </a:spcAft>
              <a:buClr>
                <a:schemeClr val="dk1"/>
              </a:buClr>
              <a:buSzPct val="100000"/>
              <a:buFont typeface="Courier New"/>
              <a:buNone/>
            </a:pPr>
            <a:r>
              <a:rPr b="1" i="1" lang="en-US" sz="1800">
                <a:solidFill>
                  <a:schemeClr val="dk1"/>
                </a:solidFill>
                <a:latin typeface="Courier New"/>
                <a:ea typeface="Courier New"/>
                <a:cs typeface="Courier New"/>
                <a:sym typeface="Courier New"/>
              </a:rPr>
              <a:t>	</a:t>
            </a:r>
            <a:r>
              <a:rPr lang="en-US" sz="1800">
                <a:solidFill>
                  <a:schemeClr val="dk1"/>
                </a:solidFill>
                <a:latin typeface="Courier New"/>
                <a:ea typeface="Courier New"/>
                <a:cs typeface="Courier New"/>
                <a:sym typeface="Courier New"/>
              </a:rPr>
              <a:t>if (</a:t>
            </a:r>
            <a:r>
              <a:rPr b="1" lang="en-US" sz="1800">
                <a:solidFill>
                  <a:schemeClr val="dk1"/>
                </a:solidFill>
                <a:latin typeface="Courier New"/>
                <a:ea typeface="Courier New"/>
                <a:cs typeface="Courier New"/>
                <a:sym typeface="Courier New"/>
              </a:rPr>
              <a:t>name.startsWith("Dr.")</a:t>
            </a:r>
            <a:r>
              <a:rPr lang="en-US" sz="1800">
                <a:solidFill>
                  <a:schemeClr val="dk1"/>
                </a:solidFill>
                <a:latin typeface="Courier New"/>
                <a:ea typeface="Courier New"/>
                <a:cs typeface="Courier New"/>
                <a:sym typeface="Courier New"/>
              </a:rPr>
              <a:t>) {</a:t>
            </a:r>
            <a:endParaRPr b="1" i="1" sz="1800">
              <a:solidFill>
                <a:schemeClr val="dk1"/>
              </a:solidFill>
              <a:latin typeface="Courier New"/>
              <a:ea typeface="Courier New"/>
              <a:cs typeface="Courier New"/>
              <a:sym typeface="Courier New"/>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System.out.println("Will you marry me?");</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 else if (</a:t>
            </a:r>
            <a:r>
              <a:rPr b="1" lang="en-US" sz="1800">
                <a:solidFill>
                  <a:schemeClr val="dk1"/>
                </a:solidFill>
                <a:latin typeface="Courier New"/>
                <a:ea typeface="Courier New"/>
                <a:cs typeface="Courier New"/>
                <a:sym typeface="Courier New"/>
              </a:rPr>
              <a:t>name.endsWith("Esq.")</a:t>
            </a:r>
            <a:r>
              <a:rPr lang="en-US" sz="18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System.out.println("And I am Ted 'Theodore' Logan!");</a:t>
            </a:r>
            <a:endParaRPr sz="2200">
              <a:solidFill>
                <a:schemeClr val="dk1"/>
              </a:solidFill>
              <a:latin typeface="Tahoma"/>
              <a:ea typeface="Tahoma"/>
              <a:cs typeface="Tahoma"/>
              <a:sym typeface="Tahoma"/>
            </a:endParaRPr>
          </a:p>
          <a:p>
            <a:pPr indent="-246062" lvl="1" marL="639762" rtl="0" algn="l">
              <a:lnSpc>
                <a:spcPct val="115000"/>
              </a:lnSpc>
              <a:spcBef>
                <a:spcPts val="360"/>
              </a:spcBef>
              <a:spcAft>
                <a:spcPts val="0"/>
              </a:spcAft>
              <a:buClr>
                <a:schemeClr val="dk1"/>
              </a:buClr>
              <a:buSzPct val="100000"/>
              <a:buFont typeface="Courier New"/>
              <a:buNone/>
            </a:pPr>
            <a:r>
              <a:rPr lang="en-US" sz="1800">
                <a:solidFill>
                  <a:schemeClr val="dk1"/>
                </a:solidFill>
                <a:latin typeface="Courier New"/>
                <a:ea typeface="Courier New"/>
                <a:cs typeface="Courier New"/>
                <a:sym typeface="Courier New"/>
              </a:rPr>
              <a:t>	}</a:t>
            </a:r>
            <a:endParaRPr/>
          </a:p>
        </p:txBody>
      </p:sp>
      <p:sp>
        <p:nvSpPr>
          <p:cNvPr id="197" name="Google Shape;197;p38"/>
          <p:cNvSpPr txBox="1"/>
          <p:nvPr/>
        </p:nvSpPr>
        <p:spPr>
          <a:xfrm>
            <a:off x="0" y="4245300"/>
            <a:ext cx="9016200" cy="879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i="1" lang="en-US" sz="2100">
                <a:solidFill>
                  <a:schemeClr val="dk1"/>
                </a:solidFill>
              </a:rPr>
              <a:t>WARNING: This is a ridiculous example. I left it in as ridiculous on purpose.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9"/>
          <p:cNvSpPr txBox="1"/>
          <p:nvPr>
            <p:ph type="title"/>
          </p:nvPr>
        </p:nvSpPr>
        <p:spPr>
          <a:xfrm>
            <a:off x="457200" y="415326"/>
            <a:ext cx="8229600" cy="488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lang="en-US" sz="2400">
                <a:solidFill>
                  <a:schemeClr val="dk1"/>
                </a:solidFill>
              </a:rPr>
              <a:t>More String Methods</a:t>
            </a:r>
            <a:endParaRPr sz="2400">
              <a:solidFill>
                <a:schemeClr val="dk1"/>
              </a:solidFill>
            </a:endParaRPr>
          </a:p>
        </p:txBody>
      </p:sp>
      <p:sp>
        <p:nvSpPr>
          <p:cNvPr id="203" name="Google Shape;203;p39"/>
          <p:cNvSpPr txBox="1"/>
          <p:nvPr>
            <p:ph idx="1" type="body"/>
          </p:nvPr>
        </p:nvSpPr>
        <p:spPr>
          <a:xfrm>
            <a:off x="457200" y="980550"/>
            <a:ext cx="8229600" cy="32595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sz="2600"/>
              <a:t>String methods with boolean returns:</a:t>
            </a:r>
            <a:endParaRPr sz="2600"/>
          </a:p>
          <a:p>
            <a:pPr indent="0" lvl="0" marL="0" rtl="0" algn="l">
              <a:spcBef>
                <a:spcPts val="360"/>
              </a:spcBef>
              <a:spcAft>
                <a:spcPts val="0"/>
              </a:spcAft>
              <a:buNone/>
            </a:pPr>
            <a:r>
              <a:t/>
            </a:r>
            <a:endParaRPr sz="2600"/>
          </a:p>
          <a:p>
            <a:pPr indent="0" lvl="0" marL="0" rtl="0" algn="l">
              <a:spcBef>
                <a:spcPts val="360"/>
              </a:spcBef>
              <a:spcAft>
                <a:spcPts val="0"/>
              </a:spcAft>
              <a:buNone/>
            </a:pPr>
            <a:r>
              <a:t/>
            </a:r>
            <a:endParaRPr sz="2600"/>
          </a:p>
          <a:p>
            <a:pPr indent="0" lvl="0" marL="0" rtl="0" algn="l">
              <a:spcBef>
                <a:spcPts val="360"/>
              </a:spcBef>
              <a:spcAft>
                <a:spcPts val="0"/>
              </a:spcAft>
              <a:buNone/>
            </a:pPr>
            <a:r>
              <a:t/>
            </a:r>
            <a:endParaRPr sz="2600"/>
          </a:p>
          <a:p>
            <a:pPr indent="0" lvl="0" marL="0" rtl="0" algn="l">
              <a:spcBef>
                <a:spcPts val="360"/>
              </a:spcBef>
              <a:spcAft>
                <a:spcPts val="0"/>
              </a:spcAft>
              <a:buNone/>
            </a:pPr>
            <a:r>
              <a:t/>
            </a:r>
            <a:endParaRPr sz="2050">
              <a:latin typeface="Courier New"/>
              <a:ea typeface="Courier New"/>
              <a:cs typeface="Courier New"/>
              <a:sym typeface="Courier New"/>
            </a:endParaRPr>
          </a:p>
        </p:txBody>
      </p:sp>
      <p:pic>
        <p:nvPicPr>
          <p:cNvPr id="204" name="Google Shape;204;p39"/>
          <p:cNvPicPr preferRelativeResize="0"/>
          <p:nvPr/>
        </p:nvPicPr>
        <p:blipFill>
          <a:blip r:embed="rId3">
            <a:alphaModFix/>
          </a:blip>
          <a:stretch>
            <a:fillRect/>
          </a:stretch>
        </p:blipFill>
        <p:spPr>
          <a:xfrm>
            <a:off x="158876" y="1661275"/>
            <a:ext cx="8527924" cy="1542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40"/>
          <p:cNvSpPr txBox="1"/>
          <p:nvPr>
            <p:ph type="title"/>
          </p:nvPr>
        </p:nvSpPr>
        <p:spPr>
          <a:xfrm>
            <a:off x="457200" y="415326"/>
            <a:ext cx="8229600" cy="488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lang="en-US" sz="2400">
                <a:solidFill>
                  <a:schemeClr val="dk1"/>
                </a:solidFill>
              </a:rPr>
              <a:t>String Equality</a:t>
            </a:r>
            <a:endParaRPr sz="2400">
              <a:solidFill>
                <a:schemeClr val="dk1"/>
              </a:solidFill>
            </a:endParaRPr>
          </a:p>
        </p:txBody>
      </p:sp>
      <p:sp>
        <p:nvSpPr>
          <p:cNvPr id="210" name="Google Shape;210;p40"/>
          <p:cNvSpPr txBox="1"/>
          <p:nvPr>
            <p:ph idx="1" type="body"/>
          </p:nvPr>
        </p:nvSpPr>
        <p:spPr>
          <a:xfrm>
            <a:off x="457200" y="980550"/>
            <a:ext cx="8229600" cy="32595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sz="2600"/>
              <a:t>Why do we need equals?</a:t>
            </a:r>
            <a:endParaRPr sz="2600"/>
          </a:p>
          <a:p>
            <a:pPr indent="0" lvl="0" marL="0" rtl="0" algn="l">
              <a:spcBef>
                <a:spcPts val="360"/>
              </a:spcBef>
              <a:spcAft>
                <a:spcPts val="0"/>
              </a:spcAft>
              <a:buNone/>
            </a:pPr>
            <a:r>
              <a:rPr lang="en-US" sz="2050">
                <a:latin typeface="Courier New"/>
                <a:ea typeface="Courier New"/>
                <a:cs typeface="Courier New"/>
                <a:sym typeface="Courier New"/>
              </a:rPr>
              <a:t>String1 = “Hi!”;</a:t>
            </a:r>
            <a:endParaRPr sz="2050">
              <a:latin typeface="Courier New"/>
              <a:ea typeface="Courier New"/>
              <a:cs typeface="Courier New"/>
              <a:sym typeface="Courier New"/>
            </a:endParaRPr>
          </a:p>
          <a:p>
            <a:pPr indent="0" lvl="0" marL="0" rtl="0" algn="l">
              <a:spcBef>
                <a:spcPts val="360"/>
              </a:spcBef>
              <a:spcAft>
                <a:spcPts val="0"/>
              </a:spcAft>
              <a:buNone/>
            </a:pPr>
            <a:r>
              <a:rPr lang="en-US" sz="2050">
                <a:latin typeface="Courier New"/>
                <a:ea typeface="Courier New"/>
                <a:cs typeface="Courier New"/>
                <a:sym typeface="Courier New"/>
              </a:rPr>
              <a:t>String 2 = “Howdy”;</a:t>
            </a:r>
            <a:endParaRPr sz="2050">
              <a:latin typeface="Courier New"/>
              <a:ea typeface="Courier New"/>
              <a:cs typeface="Courier New"/>
              <a:sym typeface="Courier New"/>
            </a:endParaRPr>
          </a:p>
          <a:p>
            <a:pPr indent="0" lvl="0" marL="0" rtl="0" algn="l">
              <a:spcBef>
                <a:spcPts val="360"/>
              </a:spcBef>
              <a:spcAft>
                <a:spcPts val="0"/>
              </a:spcAft>
              <a:buNone/>
            </a:pPr>
            <a:r>
              <a:rPr lang="en-US" sz="2050">
                <a:latin typeface="Courier New"/>
                <a:ea typeface="Courier New"/>
                <a:cs typeface="Courier New"/>
                <a:sym typeface="Courier New"/>
              </a:rPr>
              <a:t>if (String1 == String2)</a:t>
            </a:r>
            <a:endParaRPr sz="2050">
              <a:latin typeface="Courier New"/>
              <a:ea typeface="Courier New"/>
              <a:cs typeface="Courier New"/>
              <a:sym typeface="Courier New"/>
            </a:endParaRPr>
          </a:p>
          <a:p>
            <a:pPr indent="0" lvl="0" marL="0" rtl="0" algn="l">
              <a:spcBef>
                <a:spcPts val="360"/>
              </a:spcBef>
              <a:spcAft>
                <a:spcPts val="0"/>
              </a:spcAft>
              <a:buNone/>
            </a:pPr>
            <a:r>
              <a:rPr lang="en-US" sz="2050">
                <a:latin typeface="Courier New"/>
                <a:ea typeface="Courier New"/>
                <a:cs typeface="Courier New"/>
                <a:sym typeface="Courier New"/>
              </a:rPr>
              <a:t>// this is </a:t>
            </a:r>
            <a:r>
              <a:rPr lang="en-US" sz="2050">
                <a:solidFill>
                  <a:schemeClr val="dk1"/>
                </a:solidFill>
                <a:latin typeface="Courier New"/>
                <a:ea typeface="Courier New"/>
                <a:cs typeface="Courier New"/>
                <a:sym typeface="Courier New"/>
              </a:rPr>
              <a:t>6F34AB</a:t>
            </a:r>
            <a:r>
              <a:rPr lang="en-US" sz="2050">
                <a:latin typeface="Courier New"/>
                <a:ea typeface="Courier New"/>
                <a:cs typeface="Courier New"/>
                <a:sym typeface="Courier New"/>
              </a:rPr>
              <a:t> == </a:t>
            </a:r>
            <a:r>
              <a:rPr lang="en-US" sz="2050">
                <a:solidFill>
                  <a:schemeClr val="dk1"/>
                </a:solidFill>
                <a:latin typeface="Courier New"/>
                <a:ea typeface="Courier New"/>
                <a:cs typeface="Courier New"/>
                <a:sym typeface="Courier New"/>
              </a:rPr>
              <a:t>6F34C6</a:t>
            </a:r>
            <a:endParaRPr sz="2050">
              <a:latin typeface="Courier New"/>
              <a:ea typeface="Courier New"/>
              <a:cs typeface="Courier New"/>
              <a:sym typeface="Courier New"/>
            </a:endParaRPr>
          </a:p>
        </p:txBody>
      </p:sp>
      <p:graphicFrame>
        <p:nvGraphicFramePr>
          <p:cNvPr id="211" name="Google Shape;211;p40"/>
          <p:cNvGraphicFramePr/>
          <p:nvPr/>
        </p:nvGraphicFramePr>
        <p:xfrm>
          <a:off x="5013075" y="1289075"/>
          <a:ext cx="3000000" cy="3000000"/>
        </p:xfrm>
        <a:graphic>
          <a:graphicData uri="http://schemas.openxmlformats.org/drawingml/2006/table">
            <a:tbl>
              <a:tblPr>
                <a:noFill/>
                <a:tableStyleId>{00C4C0C8-F1FF-4C3B-AE7D-8BE68BA48A97}</a:tableStyleId>
              </a:tblPr>
              <a:tblGrid>
                <a:gridCol w="658200"/>
                <a:gridCol w="925125"/>
              </a:tblGrid>
              <a:tr h="237025">
                <a:tc gridSpan="2">
                  <a:txBody>
                    <a:bodyPr/>
                    <a:lstStyle/>
                    <a:p>
                      <a:pPr indent="0" lvl="0" marL="0" rtl="0" algn="l">
                        <a:spcBef>
                          <a:spcPts val="0"/>
                        </a:spcBef>
                        <a:spcAft>
                          <a:spcPts val="0"/>
                        </a:spcAft>
                        <a:buNone/>
                      </a:pPr>
                      <a:r>
                        <a:rPr lang="en-US" sz="1200"/>
                        <a:t>String1, 6F34AB</a:t>
                      </a:r>
                      <a:endParaRPr sz="1200"/>
                    </a:p>
                  </a:txBody>
                  <a:tcPr marT="91425" marB="91425" marR="91425" marL="91425"/>
                </a:tc>
                <a:tc hMerge="1"/>
              </a:tr>
              <a:tr h="237025">
                <a:tc>
                  <a:txBody>
                    <a:bodyPr/>
                    <a:lstStyle/>
                    <a:p>
                      <a:pPr indent="0" lvl="0" marL="0" rtl="0" algn="l">
                        <a:spcBef>
                          <a:spcPts val="0"/>
                        </a:spcBef>
                        <a:spcAft>
                          <a:spcPts val="0"/>
                        </a:spcAft>
                        <a:buNone/>
                      </a:pPr>
                      <a:r>
                        <a:rPr lang="en-US" sz="1200"/>
                        <a:t>Index</a:t>
                      </a:r>
                      <a:endParaRPr sz="1200"/>
                    </a:p>
                  </a:txBody>
                  <a:tcPr marT="91425" marB="91425" marR="91425" marL="91425"/>
                </a:tc>
                <a:tc>
                  <a:txBody>
                    <a:bodyPr/>
                    <a:lstStyle/>
                    <a:p>
                      <a:pPr indent="0" lvl="0" marL="0" rtl="0" algn="l">
                        <a:spcBef>
                          <a:spcPts val="0"/>
                        </a:spcBef>
                        <a:spcAft>
                          <a:spcPts val="0"/>
                        </a:spcAft>
                        <a:buNone/>
                      </a:pPr>
                      <a:r>
                        <a:rPr lang="en-US" sz="1200"/>
                        <a:t>Character</a:t>
                      </a:r>
                      <a:endParaRPr sz="1200"/>
                    </a:p>
                  </a:txBody>
                  <a:tcPr marT="91425" marB="91425" marR="91425" marL="91425"/>
                </a:tc>
              </a:tr>
              <a:tr h="237025">
                <a:tc>
                  <a:txBody>
                    <a:bodyPr/>
                    <a:lstStyle/>
                    <a:p>
                      <a:pPr indent="0" lvl="0" marL="0" rtl="0" algn="l">
                        <a:spcBef>
                          <a:spcPts val="0"/>
                        </a:spcBef>
                        <a:spcAft>
                          <a:spcPts val="0"/>
                        </a:spcAft>
                        <a:buNone/>
                      </a:pPr>
                      <a:r>
                        <a:rPr lang="en-US" sz="1200"/>
                        <a:t>0</a:t>
                      </a:r>
                      <a:endParaRPr sz="1200"/>
                    </a:p>
                  </a:txBody>
                  <a:tcPr marT="91425" marB="91425" marR="91425" marL="91425"/>
                </a:tc>
                <a:tc>
                  <a:txBody>
                    <a:bodyPr/>
                    <a:lstStyle/>
                    <a:p>
                      <a:pPr indent="0" lvl="0" marL="0" rtl="0" algn="l">
                        <a:spcBef>
                          <a:spcPts val="0"/>
                        </a:spcBef>
                        <a:spcAft>
                          <a:spcPts val="0"/>
                        </a:spcAft>
                        <a:buNone/>
                      </a:pPr>
                      <a:r>
                        <a:rPr lang="en-US" sz="1200"/>
                        <a:t>‘H’</a:t>
                      </a:r>
                      <a:endParaRPr sz="1200"/>
                    </a:p>
                  </a:txBody>
                  <a:tcPr marT="91425" marB="91425" marR="91425" marL="91425"/>
                </a:tc>
              </a:tr>
              <a:tr h="237025">
                <a:tc>
                  <a:txBody>
                    <a:bodyPr/>
                    <a:lstStyle/>
                    <a:p>
                      <a:pPr indent="0" lvl="0" marL="0" rtl="0" algn="l">
                        <a:spcBef>
                          <a:spcPts val="0"/>
                        </a:spcBef>
                        <a:spcAft>
                          <a:spcPts val="0"/>
                        </a:spcAft>
                        <a:buNone/>
                      </a:pPr>
                      <a:r>
                        <a:rPr lang="en-US" sz="1200"/>
                        <a:t>1</a:t>
                      </a:r>
                      <a:endParaRPr sz="1200"/>
                    </a:p>
                  </a:txBody>
                  <a:tcPr marT="91425" marB="91425" marR="91425" marL="91425"/>
                </a:tc>
                <a:tc>
                  <a:txBody>
                    <a:bodyPr/>
                    <a:lstStyle/>
                    <a:p>
                      <a:pPr indent="0" lvl="0" marL="0" rtl="0" algn="l">
                        <a:spcBef>
                          <a:spcPts val="0"/>
                        </a:spcBef>
                        <a:spcAft>
                          <a:spcPts val="0"/>
                        </a:spcAft>
                        <a:buNone/>
                      </a:pPr>
                      <a:r>
                        <a:rPr lang="en-US" sz="1200"/>
                        <a:t>‘i’</a:t>
                      </a:r>
                      <a:endParaRPr sz="1200"/>
                    </a:p>
                  </a:txBody>
                  <a:tcPr marT="91425" marB="91425" marR="91425" marL="91425"/>
                </a:tc>
              </a:tr>
              <a:tr h="237025">
                <a:tc>
                  <a:txBody>
                    <a:bodyPr/>
                    <a:lstStyle/>
                    <a:p>
                      <a:pPr indent="0" lvl="0" marL="0" rtl="0" algn="l">
                        <a:spcBef>
                          <a:spcPts val="0"/>
                        </a:spcBef>
                        <a:spcAft>
                          <a:spcPts val="0"/>
                        </a:spcAft>
                        <a:buNone/>
                      </a:pPr>
                      <a:r>
                        <a:rPr lang="en-US" sz="1200"/>
                        <a:t>2</a:t>
                      </a:r>
                      <a:endParaRPr sz="1200"/>
                    </a:p>
                  </a:txBody>
                  <a:tcPr marT="91425" marB="91425" marR="91425" marL="91425"/>
                </a:tc>
                <a:tc>
                  <a:txBody>
                    <a:bodyPr/>
                    <a:lstStyle/>
                    <a:p>
                      <a:pPr indent="0" lvl="0" marL="0" rtl="0" algn="l">
                        <a:spcBef>
                          <a:spcPts val="0"/>
                        </a:spcBef>
                        <a:spcAft>
                          <a:spcPts val="0"/>
                        </a:spcAft>
                        <a:buNone/>
                      </a:pPr>
                      <a:r>
                        <a:rPr lang="en-US" sz="1200"/>
                        <a:t>‘!’</a:t>
                      </a:r>
                      <a:endParaRPr sz="1200"/>
                    </a:p>
                  </a:txBody>
                  <a:tcPr marT="91425" marB="91425" marR="91425" marL="91425"/>
                </a:tc>
              </a:tr>
            </a:tbl>
          </a:graphicData>
        </a:graphic>
      </p:graphicFrame>
      <p:graphicFrame>
        <p:nvGraphicFramePr>
          <p:cNvPr id="212" name="Google Shape;212;p40"/>
          <p:cNvGraphicFramePr/>
          <p:nvPr/>
        </p:nvGraphicFramePr>
        <p:xfrm>
          <a:off x="6794625" y="1289075"/>
          <a:ext cx="3000000" cy="3000000"/>
        </p:xfrm>
        <a:graphic>
          <a:graphicData uri="http://schemas.openxmlformats.org/drawingml/2006/table">
            <a:tbl>
              <a:tblPr>
                <a:noFill/>
                <a:tableStyleId>{00C4C0C8-F1FF-4C3B-AE7D-8BE68BA48A97}</a:tableStyleId>
              </a:tblPr>
              <a:tblGrid>
                <a:gridCol w="658200"/>
                <a:gridCol w="925125"/>
              </a:tblGrid>
              <a:tr h="237025">
                <a:tc gridSpan="2">
                  <a:txBody>
                    <a:bodyPr/>
                    <a:lstStyle/>
                    <a:p>
                      <a:pPr indent="0" lvl="0" marL="0" rtl="0" algn="l">
                        <a:spcBef>
                          <a:spcPts val="0"/>
                        </a:spcBef>
                        <a:spcAft>
                          <a:spcPts val="0"/>
                        </a:spcAft>
                        <a:buNone/>
                      </a:pPr>
                      <a:r>
                        <a:rPr lang="en-US" sz="1200"/>
                        <a:t>String2, 6F34C6</a:t>
                      </a:r>
                      <a:endParaRPr sz="1200"/>
                    </a:p>
                  </a:txBody>
                  <a:tcPr marT="91425" marB="91425" marR="91425" marL="91425"/>
                </a:tc>
                <a:tc hMerge="1"/>
              </a:tr>
              <a:tr h="237025">
                <a:tc>
                  <a:txBody>
                    <a:bodyPr/>
                    <a:lstStyle/>
                    <a:p>
                      <a:pPr indent="0" lvl="0" marL="0" rtl="0" algn="l">
                        <a:spcBef>
                          <a:spcPts val="0"/>
                        </a:spcBef>
                        <a:spcAft>
                          <a:spcPts val="0"/>
                        </a:spcAft>
                        <a:buNone/>
                      </a:pPr>
                      <a:r>
                        <a:rPr lang="en-US" sz="1200"/>
                        <a:t>Index</a:t>
                      </a:r>
                      <a:endParaRPr sz="1200"/>
                    </a:p>
                  </a:txBody>
                  <a:tcPr marT="91425" marB="91425" marR="91425" marL="91425"/>
                </a:tc>
                <a:tc>
                  <a:txBody>
                    <a:bodyPr/>
                    <a:lstStyle/>
                    <a:p>
                      <a:pPr indent="0" lvl="0" marL="0" rtl="0" algn="l">
                        <a:spcBef>
                          <a:spcPts val="0"/>
                        </a:spcBef>
                        <a:spcAft>
                          <a:spcPts val="0"/>
                        </a:spcAft>
                        <a:buNone/>
                      </a:pPr>
                      <a:r>
                        <a:rPr lang="en-US" sz="1200"/>
                        <a:t>Character</a:t>
                      </a:r>
                      <a:endParaRPr sz="1200"/>
                    </a:p>
                  </a:txBody>
                  <a:tcPr marT="91425" marB="91425" marR="91425" marL="91425"/>
                </a:tc>
              </a:tr>
              <a:tr h="237025">
                <a:tc>
                  <a:txBody>
                    <a:bodyPr/>
                    <a:lstStyle/>
                    <a:p>
                      <a:pPr indent="0" lvl="0" marL="0" rtl="0" algn="l">
                        <a:spcBef>
                          <a:spcPts val="0"/>
                        </a:spcBef>
                        <a:spcAft>
                          <a:spcPts val="0"/>
                        </a:spcAft>
                        <a:buNone/>
                      </a:pPr>
                      <a:r>
                        <a:rPr lang="en-US" sz="1200"/>
                        <a:t>0</a:t>
                      </a:r>
                      <a:endParaRPr sz="1200"/>
                    </a:p>
                  </a:txBody>
                  <a:tcPr marT="91425" marB="91425" marR="91425" marL="91425"/>
                </a:tc>
                <a:tc>
                  <a:txBody>
                    <a:bodyPr/>
                    <a:lstStyle/>
                    <a:p>
                      <a:pPr indent="0" lvl="0" marL="0" rtl="0" algn="l">
                        <a:spcBef>
                          <a:spcPts val="0"/>
                        </a:spcBef>
                        <a:spcAft>
                          <a:spcPts val="0"/>
                        </a:spcAft>
                        <a:buNone/>
                      </a:pPr>
                      <a:r>
                        <a:rPr lang="en-US" sz="1200"/>
                        <a:t>‘H’</a:t>
                      </a:r>
                      <a:endParaRPr sz="1200"/>
                    </a:p>
                  </a:txBody>
                  <a:tcPr marT="91425" marB="91425" marR="91425" marL="91425"/>
                </a:tc>
              </a:tr>
              <a:tr h="237025">
                <a:tc>
                  <a:txBody>
                    <a:bodyPr/>
                    <a:lstStyle/>
                    <a:p>
                      <a:pPr indent="0" lvl="0" marL="0" rtl="0" algn="l">
                        <a:spcBef>
                          <a:spcPts val="0"/>
                        </a:spcBef>
                        <a:spcAft>
                          <a:spcPts val="0"/>
                        </a:spcAft>
                        <a:buNone/>
                      </a:pPr>
                      <a:r>
                        <a:rPr lang="en-US" sz="1200"/>
                        <a:t>1</a:t>
                      </a:r>
                      <a:endParaRPr sz="1200"/>
                    </a:p>
                  </a:txBody>
                  <a:tcPr marT="91425" marB="91425" marR="91425" marL="91425"/>
                </a:tc>
                <a:tc>
                  <a:txBody>
                    <a:bodyPr/>
                    <a:lstStyle/>
                    <a:p>
                      <a:pPr indent="0" lvl="0" marL="0" rtl="0" algn="l">
                        <a:spcBef>
                          <a:spcPts val="0"/>
                        </a:spcBef>
                        <a:spcAft>
                          <a:spcPts val="0"/>
                        </a:spcAft>
                        <a:buNone/>
                      </a:pPr>
                      <a:r>
                        <a:rPr lang="en-US" sz="1200"/>
                        <a:t>‘o’</a:t>
                      </a:r>
                      <a:endParaRPr sz="1200"/>
                    </a:p>
                  </a:txBody>
                  <a:tcPr marT="91425" marB="91425" marR="91425" marL="91425"/>
                </a:tc>
              </a:tr>
              <a:tr h="237025">
                <a:tc>
                  <a:txBody>
                    <a:bodyPr/>
                    <a:lstStyle/>
                    <a:p>
                      <a:pPr indent="0" lvl="0" marL="0" rtl="0" algn="l">
                        <a:spcBef>
                          <a:spcPts val="0"/>
                        </a:spcBef>
                        <a:spcAft>
                          <a:spcPts val="0"/>
                        </a:spcAft>
                        <a:buNone/>
                      </a:pPr>
                      <a:r>
                        <a:rPr lang="en-US" sz="1200"/>
                        <a:t>2</a:t>
                      </a:r>
                      <a:endParaRPr sz="1200"/>
                    </a:p>
                  </a:txBody>
                  <a:tcPr marT="91425" marB="91425" marR="91425" marL="91425"/>
                </a:tc>
                <a:tc>
                  <a:txBody>
                    <a:bodyPr/>
                    <a:lstStyle/>
                    <a:p>
                      <a:pPr indent="0" lvl="0" marL="0" rtl="0" algn="l">
                        <a:spcBef>
                          <a:spcPts val="0"/>
                        </a:spcBef>
                        <a:spcAft>
                          <a:spcPts val="0"/>
                        </a:spcAft>
                        <a:buNone/>
                      </a:pPr>
                      <a:r>
                        <a:rPr lang="en-US" sz="1200"/>
                        <a:t>‘w’</a:t>
                      </a:r>
                      <a:endParaRPr sz="1200"/>
                    </a:p>
                  </a:txBody>
                  <a:tcPr marT="91425" marB="91425" marR="91425" marL="91425"/>
                </a:tc>
              </a:tr>
              <a:tr h="237025">
                <a:tc>
                  <a:txBody>
                    <a:bodyPr/>
                    <a:lstStyle/>
                    <a:p>
                      <a:pPr indent="0" lvl="0" marL="0" rtl="0" algn="l">
                        <a:spcBef>
                          <a:spcPts val="0"/>
                        </a:spcBef>
                        <a:spcAft>
                          <a:spcPts val="0"/>
                        </a:spcAft>
                        <a:buNone/>
                      </a:pPr>
                      <a:r>
                        <a:rPr lang="en-US" sz="1200"/>
                        <a:t>3</a:t>
                      </a:r>
                      <a:endParaRPr sz="1200"/>
                    </a:p>
                  </a:txBody>
                  <a:tcPr marT="91425" marB="91425" marR="91425" marL="91425"/>
                </a:tc>
                <a:tc>
                  <a:txBody>
                    <a:bodyPr/>
                    <a:lstStyle/>
                    <a:p>
                      <a:pPr indent="0" lvl="0" marL="0" rtl="0" algn="l">
                        <a:spcBef>
                          <a:spcPts val="0"/>
                        </a:spcBef>
                        <a:spcAft>
                          <a:spcPts val="0"/>
                        </a:spcAft>
                        <a:buNone/>
                      </a:pPr>
                      <a:r>
                        <a:rPr lang="en-US" sz="1200"/>
                        <a:t>‘d’</a:t>
                      </a:r>
                      <a:endParaRPr sz="1200"/>
                    </a:p>
                  </a:txBody>
                  <a:tcPr marT="91425" marB="91425" marR="91425" marL="91425"/>
                </a:tc>
              </a:tr>
              <a:tr h="237025">
                <a:tc>
                  <a:txBody>
                    <a:bodyPr/>
                    <a:lstStyle/>
                    <a:p>
                      <a:pPr indent="0" lvl="0" marL="0" rtl="0" algn="l">
                        <a:spcBef>
                          <a:spcPts val="0"/>
                        </a:spcBef>
                        <a:spcAft>
                          <a:spcPts val="0"/>
                        </a:spcAft>
                        <a:buNone/>
                      </a:pPr>
                      <a:r>
                        <a:rPr lang="en-US" sz="1200"/>
                        <a:t>4</a:t>
                      </a:r>
                      <a:endParaRPr sz="1200"/>
                    </a:p>
                  </a:txBody>
                  <a:tcPr marT="91425" marB="91425" marR="91425" marL="91425"/>
                </a:tc>
                <a:tc>
                  <a:txBody>
                    <a:bodyPr/>
                    <a:lstStyle/>
                    <a:p>
                      <a:pPr indent="0" lvl="0" marL="0" rtl="0" algn="l">
                        <a:spcBef>
                          <a:spcPts val="0"/>
                        </a:spcBef>
                        <a:spcAft>
                          <a:spcPts val="0"/>
                        </a:spcAft>
                        <a:buNone/>
                      </a:pPr>
                      <a:r>
                        <a:rPr lang="en-US" sz="1200"/>
                        <a:t>‘y’</a:t>
                      </a:r>
                      <a:endParaRPr sz="1200"/>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1"/>
          <p:cNvSpPr txBox="1"/>
          <p:nvPr>
            <p:ph type="title"/>
          </p:nvPr>
        </p:nvSpPr>
        <p:spPr>
          <a:xfrm>
            <a:off x="457200" y="415326"/>
            <a:ext cx="8229600" cy="488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Type Boolean</a:t>
            </a:r>
            <a:endParaRPr/>
          </a:p>
        </p:txBody>
      </p:sp>
      <p:sp>
        <p:nvSpPr>
          <p:cNvPr id="219" name="Google Shape;219;p41"/>
          <p:cNvSpPr txBox="1"/>
          <p:nvPr>
            <p:ph idx="1" type="body"/>
          </p:nvPr>
        </p:nvSpPr>
        <p:spPr>
          <a:xfrm>
            <a:off x="457200" y="994775"/>
            <a:ext cx="8229600" cy="3691800"/>
          </a:xfrm>
          <a:prstGeom prst="rect">
            <a:avLst/>
          </a:prstGeom>
        </p:spPr>
        <p:txBody>
          <a:bodyPr anchorCtr="0" anchor="t" bIns="45700" lIns="91425" spcFirstLastPara="1" rIns="91425" wrap="square" tIns="45700">
            <a:noAutofit/>
          </a:bodyPr>
          <a:lstStyle/>
          <a:p>
            <a:pPr indent="0" lvl="0" marL="0" rtl="0" algn="l">
              <a:lnSpc>
                <a:spcPct val="95000"/>
              </a:lnSpc>
              <a:spcBef>
                <a:spcPts val="0"/>
              </a:spcBef>
              <a:spcAft>
                <a:spcPts val="0"/>
              </a:spcAft>
              <a:buSzPts val="688"/>
              <a:buNone/>
            </a:pPr>
            <a:r>
              <a:rPr b="1" lang="en-US" sz="1650">
                <a:solidFill>
                  <a:schemeClr val="dk1"/>
                </a:solidFill>
                <a:latin typeface="Arial"/>
                <a:ea typeface="Arial"/>
                <a:cs typeface="Arial"/>
                <a:sym typeface="Arial"/>
              </a:rPr>
              <a:t>boolean</a:t>
            </a:r>
            <a:r>
              <a:rPr lang="en-US" sz="1650">
                <a:solidFill>
                  <a:schemeClr val="dk1"/>
                </a:solidFill>
                <a:latin typeface="Arial"/>
                <a:ea typeface="Arial"/>
                <a:cs typeface="Arial"/>
                <a:sym typeface="Arial"/>
              </a:rPr>
              <a:t>: A logical type whose values are true and false. You can</a:t>
            </a:r>
            <a:endParaRPr sz="1525">
              <a:solidFill>
                <a:schemeClr val="dk1"/>
              </a:solidFill>
              <a:latin typeface="Arial"/>
              <a:ea typeface="Arial"/>
              <a:cs typeface="Arial"/>
              <a:sym typeface="Arial"/>
            </a:endParaRPr>
          </a:p>
          <a:p>
            <a:pPr indent="-317500" lvl="0" marL="457200" rtl="0" algn="l">
              <a:lnSpc>
                <a:spcPct val="95000"/>
              </a:lnSpc>
              <a:spcBef>
                <a:spcPts val="400"/>
              </a:spcBef>
              <a:spcAft>
                <a:spcPts val="0"/>
              </a:spcAft>
              <a:buClr>
                <a:schemeClr val="dk1"/>
              </a:buClr>
              <a:buSzPts val="1400"/>
              <a:buFont typeface="Tahoma"/>
              <a:buChar char="•"/>
            </a:pPr>
            <a:r>
              <a:rPr lang="en-US" sz="1400">
                <a:solidFill>
                  <a:schemeClr val="dk1"/>
                </a:solidFill>
                <a:latin typeface="Arial"/>
                <a:ea typeface="Arial"/>
                <a:cs typeface="Arial"/>
                <a:sym typeface="Arial"/>
              </a:rPr>
              <a:t>create a boolean variable</a:t>
            </a:r>
            <a:endParaRPr sz="1400">
              <a:solidFill>
                <a:schemeClr val="dk1"/>
              </a:solidFill>
              <a:latin typeface="Arial"/>
              <a:ea typeface="Arial"/>
              <a:cs typeface="Arial"/>
              <a:sym typeface="Arial"/>
            </a:endParaRPr>
          </a:p>
          <a:p>
            <a:pPr indent="-317500" lvl="0" marL="457200" rtl="0" algn="l">
              <a:lnSpc>
                <a:spcPct val="95000"/>
              </a:lnSpc>
              <a:spcBef>
                <a:spcPts val="400"/>
              </a:spcBef>
              <a:spcAft>
                <a:spcPts val="0"/>
              </a:spcAft>
              <a:buClr>
                <a:schemeClr val="dk1"/>
              </a:buClr>
              <a:buSzPts val="1400"/>
              <a:buFont typeface="Tahoma"/>
              <a:buChar char="•"/>
            </a:pPr>
            <a:r>
              <a:rPr lang="en-US" sz="1400">
                <a:solidFill>
                  <a:schemeClr val="dk1"/>
                </a:solidFill>
                <a:latin typeface="Arial"/>
                <a:ea typeface="Arial"/>
                <a:cs typeface="Arial"/>
                <a:sym typeface="Arial"/>
              </a:rPr>
              <a:t>pass a boolean value as a parameter</a:t>
            </a:r>
            <a:endParaRPr sz="1400">
              <a:solidFill>
                <a:schemeClr val="dk1"/>
              </a:solidFill>
              <a:latin typeface="Arial"/>
              <a:ea typeface="Arial"/>
              <a:cs typeface="Arial"/>
              <a:sym typeface="Arial"/>
            </a:endParaRPr>
          </a:p>
          <a:p>
            <a:pPr indent="-317500" lvl="0" marL="457200" rtl="0" algn="l">
              <a:lnSpc>
                <a:spcPct val="95000"/>
              </a:lnSpc>
              <a:spcBef>
                <a:spcPts val="400"/>
              </a:spcBef>
              <a:spcAft>
                <a:spcPts val="0"/>
              </a:spcAft>
              <a:buClr>
                <a:schemeClr val="dk1"/>
              </a:buClr>
              <a:buSzPts val="1400"/>
              <a:buFont typeface="Tahoma"/>
              <a:buChar char="•"/>
            </a:pPr>
            <a:r>
              <a:rPr lang="en-US" sz="1400">
                <a:solidFill>
                  <a:schemeClr val="dk1"/>
                </a:solidFill>
                <a:latin typeface="Arial"/>
                <a:ea typeface="Arial"/>
                <a:cs typeface="Arial"/>
                <a:sym typeface="Arial"/>
              </a:rPr>
              <a:t>return a boolean value from methods</a:t>
            </a:r>
            <a:endParaRPr sz="1400">
              <a:solidFill>
                <a:schemeClr val="dk1"/>
              </a:solidFill>
              <a:latin typeface="Arial"/>
              <a:ea typeface="Arial"/>
              <a:cs typeface="Arial"/>
              <a:sym typeface="Arial"/>
            </a:endParaRPr>
          </a:p>
          <a:p>
            <a:pPr indent="-317500" lvl="0" marL="457200" rtl="0" algn="l">
              <a:lnSpc>
                <a:spcPct val="95000"/>
              </a:lnSpc>
              <a:spcBef>
                <a:spcPts val="400"/>
              </a:spcBef>
              <a:spcAft>
                <a:spcPts val="0"/>
              </a:spcAft>
              <a:buClr>
                <a:schemeClr val="dk1"/>
              </a:buClr>
              <a:buSzPts val="1400"/>
              <a:buFont typeface="Tahoma"/>
              <a:buChar char="•"/>
            </a:pPr>
            <a:r>
              <a:rPr lang="en-US" sz="1400">
                <a:solidFill>
                  <a:schemeClr val="dk1"/>
                </a:solidFill>
                <a:latin typeface="Arial"/>
                <a:ea typeface="Arial"/>
                <a:cs typeface="Arial"/>
                <a:sym typeface="Arial"/>
              </a:rPr>
              <a:t>call a method that returns a boolean and use it as a test</a:t>
            </a:r>
            <a:endParaRPr sz="1400">
              <a:solidFill>
                <a:schemeClr val="dk1"/>
              </a:solidFill>
              <a:latin typeface="Arial"/>
              <a:ea typeface="Arial"/>
              <a:cs typeface="Arial"/>
              <a:sym typeface="Arial"/>
            </a:endParaRPr>
          </a:p>
          <a:p>
            <a:pPr indent="0" lvl="0" marL="1371600" rtl="0" algn="l">
              <a:lnSpc>
                <a:spcPct val="95000"/>
              </a:lnSpc>
              <a:spcBef>
                <a:spcPts val="400"/>
              </a:spcBef>
              <a:spcAft>
                <a:spcPts val="0"/>
              </a:spcAft>
              <a:buSzPts val="688"/>
              <a:buNone/>
            </a:pPr>
            <a:r>
              <a:t/>
            </a:r>
            <a:endParaRPr sz="1400">
              <a:solidFill>
                <a:schemeClr val="dk1"/>
              </a:solidFill>
              <a:latin typeface="Arial"/>
              <a:ea typeface="Arial"/>
              <a:cs typeface="Arial"/>
              <a:sym typeface="Arial"/>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boolean minor    = </a:t>
            </a:r>
            <a:r>
              <a:rPr b="1" lang="en-US" sz="1525">
                <a:solidFill>
                  <a:schemeClr val="dk1"/>
                </a:solidFill>
                <a:latin typeface="Courier New"/>
                <a:ea typeface="Courier New"/>
                <a:cs typeface="Courier New"/>
                <a:sym typeface="Courier New"/>
              </a:rPr>
              <a:t>age &lt; 18</a:t>
            </a:r>
            <a:r>
              <a:rPr lang="en-US" sz="1525">
                <a:solidFill>
                  <a:schemeClr val="dk1"/>
                </a:solidFill>
                <a:latin typeface="Courier New"/>
                <a:ea typeface="Courier New"/>
                <a:cs typeface="Courier New"/>
                <a:sym typeface="Courier New"/>
              </a:rPr>
              <a:t>;</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boolean isProf   = </a:t>
            </a:r>
            <a:r>
              <a:rPr b="1" lang="en-US" sz="1525">
                <a:solidFill>
                  <a:schemeClr val="dk1"/>
                </a:solidFill>
                <a:latin typeface="Courier New"/>
                <a:ea typeface="Courier New"/>
                <a:cs typeface="Courier New"/>
                <a:sym typeface="Courier New"/>
              </a:rPr>
              <a:t>name.contains("Prof")</a:t>
            </a:r>
            <a:r>
              <a:rPr lang="en-US" sz="1525">
                <a:solidFill>
                  <a:schemeClr val="dk1"/>
                </a:solidFill>
                <a:latin typeface="Courier New"/>
                <a:ea typeface="Courier New"/>
                <a:cs typeface="Courier New"/>
                <a:sym typeface="Courier New"/>
              </a:rPr>
              <a:t>;</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boolean lovesCSE = </a:t>
            </a:r>
            <a:r>
              <a:rPr b="1" lang="en-US" sz="1525">
                <a:solidFill>
                  <a:schemeClr val="dk1"/>
                </a:solidFill>
                <a:latin typeface="Courier New"/>
                <a:ea typeface="Courier New"/>
                <a:cs typeface="Courier New"/>
                <a:sym typeface="Courier New"/>
              </a:rPr>
              <a:t>true</a:t>
            </a:r>
            <a:r>
              <a:rPr lang="en-US" sz="1525">
                <a:solidFill>
                  <a:schemeClr val="dk1"/>
                </a:solidFill>
                <a:latin typeface="Courier New"/>
                <a:ea typeface="Courier New"/>
                <a:cs typeface="Courier New"/>
                <a:sym typeface="Courier New"/>
              </a:rPr>
              <a:t>;</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Tahoma"/>
              <a:buNone/>
            </a:pPr>
            <a:r>
              <a:t/>
            </a:r>
            <a:endParaRPr sz="1525">
              <a:solidFill>
                <a:schemeClr val="dk1"/>
              </a:solidFill>
              <a:latin typeface="Courier New"/>
              <a:ea typeface="Courier New"/>
              <a:cs typeface="Courier New"/>
              <a:sym typeface="Courier New"/>
            </a:endParaRPr>
          </a:p>
          <a:p>
            <a:pPr indent="-246062" lvl="1" marL="639762" rtl="0" algn="l">
              <a:lnSpc>
                <a:spcPct val="95000"/>
              </a:lnSpc>
              <a:spcBef>
                <a:spcPts val="440"/>
              </a:spcBef>
              <a:spcAft>
                <a:spcPts val="0"/>
              </a:spcAft>
              <a:buClr>
                <a:srgbClr val="008080"/>
              </a:buClr>
              <a:buSzPts val="688"/>
              <a:buFont typeface="Courier New"/>
              <a:buNone/>
            </a:pPr>
            <a:r>
              <a:rPr b="1" lang="en-US" sz="1525">
                <a:solidFill>
                  <a:srgbClr val="008080"/>
                </a:solidFill>
                <a:latin typeface="Courier New"/>
                <a:ea typeface="Courier New"/>
                <a:cs typeface="Courier New"/>
                <a:sym typeface="Courier New"/>
              </a:rPr>
              <a:t>	// allow only CSE-loving students over 21</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if (</a:t>
            </a:r>
            <a:r>
              <a:rPr b="1" lang="en-US" sz="1525">
                <a:solidFill>
                  <a:schemeClr val="dk1"/>
                </a:solidFill>
                <a:latin typeface="Courier New"/>
                <a:ea typeface="Courier New"/>
                <a:cs typeface="Courier New"/>
                <a:sym typeface="Courier New"/>
              </a:rPr>
              <a:t>minor || isProf || !lovesCSE</a:t>
            </a:r>
            <a:r>
              <a:rPr lang="en-US" sz="1525">
                <a:solidFill>
                  <a:schemeClr val="dk1"/>
                </a:solidFill>
                <a:latin typeface="Courier New"/>
                <a:ea typeface="Courier New"/>
                <a:cs typeface="Courier New"/>
                <a:sym typeface="Courier New"/>
              </a:rPr>
              <a:t>) {</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System.out.println("Can't enter the CS student club!");</a:t>
            </a:r>
            <a:endParaRPr sz="1525">
              <a:solidFill>
                <a:schemeClr val="dk1"/>
              </a:solidFill>
              <a:latin typeface="Tahoma"/>
              <a:ea typeface="Tahoma"/>
              <a:cs typeface="Tahoma"/>
              <a:sym typeface="Tahoma"/>
            </a:endParaRPr>
          </a:p>
          <a:p>
            <a:pPr indent="-246062" lvl="1" marL="639762" rtl="0" algn="l">
              <a:lnSpc>
                <a:spcPct val="95000"/>
              </a:lnSpc>
              <a:spcBef>
                <a:spcPts val="440"/>
              </a:spcBef>
              <a:spcAft>
                <a:spcPts val="0"/>
              </a:spcAft>
              <a:buClr>
                <a:schemeClr val="dk1"/>
              </a:buClr>
              <a:buSzPts val="688"/>
              <a:buFont typeface="Courier New"/>
              <a:buNone/>
            </a:pPr>
            <a:r>
              <a:rPr lang="en-US" sz="1525">
                <a:solidFill>
                  <a:schemeClr val="dk1"/>
                </a:solidFill>
                <a:latin typeface="Courier New"/>
                <a:ea typeface="Courier New"/>
                <a:cs typeface="Courier New"/>
                <a:sym typeface="Courier New"/>
              </a:rPr>
              <a:t>	}</a:t>
            </a:r>
            <a:endParaRPr sz="2150"/>
          </a:p>
        </p:txBody>
      </p:sp>
    </p:spTree>
  </p:cSld>
  <p:clrMapOvr>
    <a:masterClrMapping/>
  </p:clrMapOvr>
</p:sld>
</file>

<file path=ppt/theme/theme1.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